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8288000" cy="10287000"/>
  <p:notesSz cx="6858000" cy="9144000"/>
  <p:embeddedFontLst>
    <p:embeddedFont>
      <p:font typeface="Cerebri Bold" charset="1" panose="00000800000000000000"/>
      <p:regular r:id="rId23"/>
    </p:embeddedFont>
    <p:embeddedFont>
      <p:font typeface="Cerebri" charset="1" panose="00000500000000000000"/>
      <p:regular r:id="rId24"/>
    </p:embeddedFont>
    <p:embeddedFont>
      <p:font typeface="Cerebri Italics" charset="1" panose="00000500000000000000"/>
      <p:regular r:id="rId25"/>
    </p:embeddedFont>
    <p:embeddedFont>
      <p:font typeface="Cerebri Bold Italics" charset="1" panose="000008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5.png" Type="http://schemas.openxmlformats.org/officeDocument/2006/relationships/image"/><Relationship Id="rId5" Target="https://www.ted.com/talks/sarah_ellis_and_helen_tupper_the_best_career_path_isn_t_always_a_straight_line?language=en" TargetMode="External" Type="http://schemas.openxmlformats.org/officeDocument/2006/relationships/hyperlink"/><Relationship Id="rId6"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png" Type="http://schemas.openxmlformats.org/officeDocument/2006/relationships/image"/><Relationship Id="rId4"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 Id="rId8"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slide10.xml" Type="http://schemas.openxmlformats.org/officeDocument/2006/relationships/slide"/><Relationship Id="rId5" Target="https://www.canva.com/design/DAF5UGMCuzg/-B-FQrOHHzVtcg2jvd1WCA/edit" TargetMode="External" Type="http://schemas.openxmlformats.org/officeDocument/2006/relationships/hyperlink"/><Relationship Id="rId6" Target="https://www.canva.com/design/DAF5UGMCuzg/-B-FQrOHHzVtcg2jvd1WCA/edit" TargetMode="External" Type="http://schemas.openxmlformats.org/officeDocument/2006/relationships/hyperlink"/><Relationship Id="rId7" Target="https://www.canva.com/design/DAF5UGMCuzg/-B-FQrOHHzVtcg2jvd1WCA/edit"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png" Type="http://schemas.openxmlformats.org/officeDocument/2006/relationships/image"/><Relationship Id="rId2" Target="../media/image1.png" Type="http://schemas.openxmlformats.org/officeDocument/2006/relationships/image"/><Relationship Id="rId3" Target="../media/image16.png" Type="http://schemas.openxmlformats.org/officeDocument/2006/relationships/image"/><Relationship Id="rId4" Target="https://www.youtube.com/watch?v=gc2ArX1vwIw" TargetMode="External" Type="http://schemas.openxmlformats.org/officeDocument/2006/relationships/hyperlink"/><Relationship Id="rId5" Target="../media/image17.png" Type="http://schemas.openxmlformats.org/officeDocument/2006/relationships/image"/><Relationship Id="rId6" Target="https://www.squigglysprint.com" TargetMode="External" Type="http://schemas.openxmlformats.org/officeDocument/2006/relationships/hyperlink"/><Relationship Id="rId7" Target="https://www.squigglysprint.com" TargetMode="External" Type="http://schemas.openxmlformats.org/officeDocument/2006/relationships/hyperlink"/><Relationship Id="rId8" Target="https://www.squigglysprint.com" TargetMode="External" Type="http://schemas.openxmlformats.org/officeDocument/2006/relationships/hyperlink"/><Relationship Id="rId9" Target="https://www.squigglysprint.com"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amazingif.com/wp-content/uploads/2026/08/Career-canvas.pdf" TargetMode="External" Type="http://schemas.openxmlformats.org/officeDocument/2006/relationships/hyperlink"/><Relationship Id="rId11" Target="../media/image20.png" Type="http://schemas.openxmlformats.org/officeDocument/2006/relationships/image"/><Relationship Id="rId12" Target="../media/image2.png" Type="http://schemas.openxmlformats.org/officeDocument/2006/relationships/image"/><Relationship Id="rId2" Target="../media/image1.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https://www.amazingif.com/listen/how-to-have-a-career-conversation/" TargetMode="External" Type="http://schemas.openxmlformats.org/officeDocument/2006/relationships/hyperlink"/><Relationship Id="rId6" Target="https://www.amazingif.com/wp-content/uploads/2023/10/Squiggly-Career-Canvas.pdf" TargetMode="External" Type="http://schemas.openxmlformats.org/officeDocument/2006/relationships/hyperlink"/><Relationship Id="rId7" Target="https://www.amazingif.com/wp-content/uploads/2026/08/Career-canvas.pdf" TargetMode="External" Type="http://schemas.openxmlformats.org/officeDocument/2006/relationships/hyperlink"/><Relationship Id="rId8" Target="https://www.amazingif.com/wp-content/uploads/2026/08/Career-canvas.pdf" TargetMode="External" Type="http://schemas.openxmlformats.org/officeDocument/2006/relationships/hyperlink"/><Relationship Id="rId9" Target="https://www.amazingif.com/wp-content/uploads/2026/08/Career-canvas.pdf" TargetMode="External" Type="http://schemas.openxmlformats.org/officeDocument/2006/relationships/hyperlink"/></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png" Type="http://schemas.openxmlformats.org/officeDocument/2006/relationships/image"/><Relationship Id="rId12" Target="../media/image25.png" Type="http://schemas.openxmlformats.org/officeDocument/2006/relationships/image"/><Relationship Id="rId13" Target="../media/image26.png" Type="http://schemas.openxmlformats.org/officeDocument/2006/relationships/image"/><Relationship Id="rId14" Target="../media/image27.png" Type="http://schemas.openxmlformats.org/officeDocument/2006/relationships/image"/><Relationship Id="rId15" Target="../media/image2.png" Type="http://schemas.openxmlformats.org/officeDocument/2006/relationships/image"/><Relationship Id="rId2" Target="../media/image1.png" Type="http://schemas.openxmlformats.org/officeDocument/2006/relationships/image"/><Relationship Id="rId3" Target="../media/image18.png" Type="http://schemas.openxmlformats.org/officeDocument/2006/relationships/image"/><Relationship Id="rId4" Target="../media/image21.png" Type="http://schemas.openxmlformats.org/officeDocument/2006/relationships/image"/><Relationship Id="rId5" Target="https://www.amazingif.com/listen/how-to-help-people-to-squiggle-and-stay/" TargetMode="External" Type="http://schemas.openxmlformats.org/officeDocument/2006/relationships/hyperlink"/><Relationship Id="rId6" Target="https://www.amazingif.com/wp-content/uploads/2026/08/Squiggle-Stay-Playbook.pdf" TargetMode="External" Type="http://schemas.openxmlformats.org/officeDocument/2006/relationships/hyperlink"/><Relationship Id="rId7" Target="https://www.amazingif.com/wp-content/uploads/2026/08/Squiggle-Stay-Playbook.pdf" TargetMode="External" Type="http://schemas.openxmlformats.org/officeDocument/2006/relationships/hyperlink"/><Relationship Id="rId8" Target="https://www.amazingif.com/wp-content/uploads/2026/08/Squiggle-Stay-Playbook.pdf" TargetMode="External" Type="http://schemas.openxmlformats.org/officeDocument/2006/relationships/hyperlink"/><Relationship Id="rId9" Target="../media/image2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4.png" Type="http://schemas.openxmlformats.org/officeDocument/2006/relationships/image"/><Relationship Id="rId12" Target="../media/image33.png" Type="http://schemas.openxmlformats.org/officeDocument/2006/relationships/image"/><Relationship Id="rId13" Target="../media/image34.png" Type="http://schemas.openxmlformats.org/officeDocument/2006/relationships/image"/><Relationship Id="rId2" Target="../media/image18.png" Type="http://schemas.openxmlformats.org/officeDocument/2006/relationships/image"/><Relationship Id="rId3" Target="../media/image2.pn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media/image32.png" Type="http://schemas.openxmlformats.org/officeDocument/2006/relationships/image"/><Relationship Id="rId9" Target="../media/image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squigglynewsletter.com" TargetMode="External" Type="http://schemas.openxmlformats.org/officeDocument/2006/relationships/hyperlink"/><Relationship Id="rId11" Target="../media/image37.jpeg" Type="http://schemas.openxmlformats.org/officeDocument/2006/relationships/image"/><Relationship Id="rId12" Target="https://www.amazingif.com/listen/#podcasts" TargetMode="External" Type="http://schemas.openxmlformats.org/officeDocument/2006/relationships/hyperlink"/><Relationship Id="rId13" Target="https://www.squigglynewsletter.com" TargetMode="External" Type="http://schemas.openxmlformats.org/officeDocument/2006/relationships/hyperlink"/><Relationship Id="rId14" Target="https://www.squigglynewsletter.com" TargetMode="External" Type="http://schemas.openxmlformats.org/officeDocument/2006/relationships/hyperlink"/><Relationship Id="rId15" Target="https://www.squigglynewsletter.com" TargetMode="External" Type="http://schemas.openxmlformats.org/officeDocument/2006/relationships/hyperlink"/><Relationship Id="rId16" Target="../media/image38.png" Type="http://schemas.openxmlformats.org/officeDocument/2006/relationships/image"/><Relationship Id="rId2" Target="../media/image3.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5.png" Type="http://schemas.openxmlformats.org/officeDocument/2006/relationships/image"/><Relationship Id="rId6" Target="https://www.penguin.co.uk/books/312993/the-squiggly-career-by-ellis-helen-tupper-and-sarah/9780241385845" TargetMode="External" Type="http://schemas.openxmlformats.org/officeDocument/2006/relationships/hyperlink"/><Relationship Id="rId7" Target="../media/image36.png" Type="http://schemas.openxmlformats.org/officeDocument/2006/relationships/image"/><Relationship Id="rId8" Target="https://www.amazingif.com/listen/#podcasts" TargetMode="External" Type="http://schemas.openxmlformats.org/officeDocument/2006/relationships/hyperlink"/><Relationship Id="rId9" Target="https://mailchi.mp/squigglycareers/podmail" TargetMode="External" Type="http://schemas.openxmlformats.org/officeDocument/2006/relationships/hyperlink"/></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9.png" Type="http://schemas.openxmlformats.org/officeDocument/2006/relationships/image"/><Relationship Id="rId4"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EC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2851" r="0" b="-12851"/>
            </a:stretch>
          </a:blipFill>
        </p:spPr>
      </p:sp>
      <p:sp>
        <p:nvSpPr>
          <p:cNvPr name="TextBox 3" id="3"/>
          <p:cNvSpPr txBox="true"/>
          <p:nvPr/>
        </p:nvSpPr>
        <p:spPr>
          <a:xfrm rot="0">
            <a:off x="571500" y="1866900"/>
            <a:ext cx="11493500" cy="2786743"/>
          </a:xfrm>
          <a:prstGeom prst="rect">
            <a:avLst/>
          </a:prstGeom>
        </p:spPr>
        <p:txBody>
          <a:bodyPr anchor="t" rtlCol="false" tIns="0" lIns="0" bIns="0" rIns="0">
            <a:spAutoFit/>
          </a:bodyPr>
          <a:lstStyle/>
          <a:p>
            <a:pPr algn="l">
              <a:lnSpc>
                <a:spcPts val="10971"/>
              </a:lnSpc>
            </a:pPr>
            <a:r>
              <a:rPr lang="en-US" sz="9142" spc="-228" b="true">
                <a:solidFill>
                  <a:srgbClr val="2B187D"/>
                </a:solidFill>
                <a:latin typeface="Cerebri Bold"/>
                <a:ea typeface="Cerebri Bold"/>
                <a:cs typeface="Cerebri Bold"/>
                <a:sym typeface="Cerebri Bold"/>
              </a:rPr>
              <a:t>Squiggly Careers® </a:t>
            </a:r>
          </a:p>
          <a:p>
            <a:pPr algn="l">
              <a:lnSpc>
                <a:spcPts val="10971"/>
              </a:lnSpc>
            </a:pPr>
            <a:r>
              <a:rPr lang="en-US" sz="9142" spc="-228" b="true">
                <a:solidFill>
                  <a:srgbClr val="2B187D"/>
                </a:solidFill>
                <a:latin typeface="Cerebri Bold"/>
                <a:ea typeface="Cerebri Bold"/>
                <a:cs typeface="Cerebri Bold"/>
                <a:sym typeface="Cerebri Bold"/>
              </a:rPr>
              <a:t>Company Toolkit</a:t>
            </a:r>
          </a:p>
        </p:txBody>
      </p:sp>
      <p:sp>
        <p:nvSpPr>
          <p:cNvPr name="TextBox 4" id="4"/>
          <p:cNvSpPr txBox="true"/>
          <p:nvPr/>
        </p:nvSpPr>
        <p:spPr>
          <a:xfrm rot="0">
            <a:off x="571500" y="5676900"/>
            <a:ext cx="10056813" cy="2286000"/>
          </a:xfrm>
          <a:prstGeom prst="rect">
            <a:avLst/>
          </a:prstGeom>
        </p:spPr>
        <p:txBody>
          <a:bodyPr anchor="t" rtlCol="false" tIns="0" lIns="0" bIns="0" rIns="0">
            <a:spAutoFit/>
          </a:bodyPr>
          <a:lstStyle/>
          <a:p>
            <a:pPr algn="l">
              <a:lnSpc>
                <a:spcPts val="6000"/>
              </a:lnSpc>
            </a:pPr>
            <a:r>
              <a:rPr lang="en-US" sz="5000" spc="-125">
                <a:solidFill>
                  <a:srgbClr val="2B187D"/>
                </a:solidFill>
                <a:latin typeface="Cerebri"/>
                <a:ea typeface="Cerebri"/>
                <a:cs typeface="Cerebri"/>
                <a:sym typeface="Cerebri"/>
              </a:rPr>
              <a:t>How to create a culture where people can own their development and personalise their progression</a:t>
            </a:r>
          </a:p>
        </p:txBody>
      </p:sp>
      <p:sp>
        <p:nvSpPr>
          <p:cNvPr name="Freeform 5" id="5"/>
          <p:cNvSpPr/>
          <p:nvPr/>
        </p:nvSpPr>
        <p:spPr>
          <a:xfrm flipH="false" flipV="false" rot="0">
            <a:off x="15591581" y="288855"/>
            <a:ext cx="2591688" cy="1108182"/>
          </a:xfrm>
          <a:custGeom>
            <a:avLst/>
            <a:gdLst/>
            <a:ahLst/>
            <a:cxnLst/>
            <a:rect r="r" b="b" t="t" l="l"/>
            <a:pathLst>
              <a:path h="1108182" w="2591688">
                <a:moveTo>
                  <a:pt x="0" y="0"/>
                </a:moveTo>
                <a:lnTo>
                  <a:pt x="2591688" y="0"/>
                </a:lnTo>
                <a:lnTo>
                  <a:pt x="2591688" y="1108182"/>
                </a:lnTo>
                <a:lnTo>
                  <a:pt x="0" y="1108182"/>
                </a:lnTo>
                <a:lnTo>
                  <a:pt x="0" y="0"/>
                </a:lnTo>
                <a:close/>
              </a:path>
            </a:pathLst>
          </a:custGeom>
          <a:blipFill>
            <a:blip r:embed="rId3"/>
            <a:stretch>
              <a:fillRect l="0" t="-6185" r="-1641" b="-6185"/>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EC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571500" y="2009643"/>
            <a:ext cx="11637662" cy="2521016"/>
          </a:xfrm>
          <a:prstGeom prst="rect">
            <a:avLst/>
          </a:prstGeom>
        </p:spPr>
        <p:txBody>
          <a:bodyPr anchor="t" rtlCol="false" tIns="0" lIns="0" bIns="0" rIns="0">
            <a:spAutoFit/>
          </a:bodyPr>
          <a:lstStyle/>
          <a:p>
            <a:pPr algn="l">
              <a:lnSpc>
                <a:spcPts val="10000"/>
              </a:lnSpc>
            </a:pPr>
            <a:r>
              <a:rPr lang="en-US" sz="8000" spc="-80" b="true">
                <a:solidFill>
                  <a:srgbClr val="FFFFFF"/>
                </a:solidFill>
                <a:latin typeface="Cerebri Bold"/>
                <a:ea typeface="Cerebri Bold"/>
                <a:cs typeface="Cerebri Bold"/>
                <a:sym typeface="Cerebri Bold"/>
              </a:rPr>
              <a:t>What is a </a:t>
            </a:r>
          </a:p>
          <a:p>
            <a:pPr algn="l">
              <a:lnSpc>
                <a:spcPts val="10000"/>
              </a:lnSpc>
            </a:pPr>
            <a:r>
              <a:rPr lang="en-US" sz="8000" spc="-80" b="true">
                <a:solidFill>
                  <a:srgbClr val="FFFFFF"/>
                </a:solidFill>
                <a:latin typeface="Cerebri Bold"/>
                <a:ea typeface="Cerebri Bold"/>
                <a:cs typeface="Cerebri Bold"/>
                <a:sym typeface="Cerebri Bold"/>
              </a:rPr>
              <a:t>squiggly career?</a:t>
            </a:r>
          </a:p>
        </p:txBody>
      </p:sp>
      <p:sp>
        <p:nvSpPr>
          <p:cNvPr name="Freeform 4" id="4"/>
          <p:cNvSpPr/>
          <p:nvPr/>
        </p:nvSpPr>
        <p:spPr>
          <a:xfrm flipH="false" flipV="false" rot="0">
            <a:off x="15686672" y="288855"/>
            <a:ext cx="2433980" cy="1108182"/>
          </a:xfrm>
          <a:custGeom>
            <a:avLst/>
            <a:gdLst/>
            <a:ahLst/>
            <a:cxnLst/>
            <a:rect r="r" b="b" t="t" l="l"/>
            <a:pathLst>
              <a:path h="1108182" w="2433980">
                <a:moveTo>
                  <a:pt x="0" y="0"/>
                </a:moveTo>
                <a:lnTo>
                  <a:pt x="2433981" y="0"/>
                </a:lnTo>
                <a:lnTo>
                  <a:pt x="2433981" y="1108182"/>
                </a:lnTo>
                <a:lnTo>
                  <a:pt x="0" y="1108182"/>
                </a:lnTo>
                <a:lnTo>
                  <a:pt x="0" y="0"/>
                </a:lnTo>
                <a:close/>
              </a:path>
            </a:pathLst>
          </a:custGeom>
          <a:blipFill>
            <a:blip r:embed="rId3"/>
            <a:stretch>
              <a:fillRect l="0" t="-3849" r="-3727" b="-3849"/>
            </a:stretch>
          </a:blipFill>
        </p:spPr>
      </p:sp>
      <p:sp>
        <p:nvSpPr>
          <p:cNvPr name="TextBox 5" id="5"/>
          <p:cNvSpPr txBox="true"/>
          <p:nvPr/>
        </p:nvSpPr>
        <p:spPr>
          <a:xfrm rot="0">
            <a:off x="571500" y="571500"/>
            <a:ext cx="10155147" cy="609617"/>
          </a:xfrm>
          <a:prstGeom prst="rect">
            <a:avLst/>
          </a:prstGeom>
        </p:spPr>
        <p:txBody>
          <a:bodyPr anchor="t" rtlCol="false" tIns="0" lIns="0" bIns="0" rIns="0">
            <a:spAutoFit/>
          </a:bodyPr>
          <a:lstStyle/>
          <a:p>
            <a:pPr algn="l">
              <a:lnSpc>
                <a:spcPts val="4800"/>
              </a:lnSpc>
            </a:pPr>
            <a:r>
              <a:rPr lang="en-US" sz="4000" spc="-80" b="true">
                <a:solidFill>
                  <a:srgbClr val="FFFFFF"/>
                </a:solidFill>
                <a:latin typeface="Cerebri Bold"/>
                <a:ea typeface="Cerebri Bold"/>
                <a:cs typeface="Cerebri Bold"/>
                <a:sym typeface="Cerebri Bold"/>
              </a:rPr>
              <a:t>Squiggly Careers Company Toolkit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Freeform 3" id="3"/>
          <p:cNvSpPr/>
          <p:nvPr/>
        </p:nvSpPr>
        <p:spPr>
          <a:xfrm flipH="false" flipV="false" rot="0">
            <a:off x="15612141" y="288855"/>
            <a:ext cx="2675859" cy="1108182"/>
          </a:xfrm>
          <a:custGeom>
            <a:avLst/>
            <a:gdLst/>
            <a:ahLst/>
            <a:cxnLst/>
            <a:rect r="r" b="b" t="t" l="l"/>
            <a:pathLst>
              <a:path h="1108182" w="2675859">
                <a:moveTo>
                  <a:pt x="0" y="0"/>
                </a:moveTo>
                <a:lnTo>
                  <a:pt x="2675859" y="0"/>
                </a:lnTo>
                <a:lnTo>
                  <a:pt x="2675859" y="1108182"/>
                </a:lnTo>
                <a:lnTo>
                  <a:pt x="0" y="1108182"/>
                </a:lnTo>
                <a:lnTo>
                  <a:pt x="0" y="0"/>
                </a:lnTo>
                <a:close/>
              </a:path>
            </a:pathLst>
          </a:custGeom>
          <a:blipFill>
            <a:blip r:embed="rId3"/>
            <a:stretch>
              <a:fillRect l="0" t="-7073" r="0" b="-7073"/>
            </a:stretch>
          </a:blipFill>
        </p:spPr>
      </p:sp>
      <p:grpSp>
        <p:nvGrpSpPr>
          <p:cNvPr name="Group 4" id="4"/>
          <p:cNvGrpSpPr/>
          <p:nvPr/>
        </p:nvGrpSpPr>
        <p:grpSpPr>
          <a:xfrm rot="0">
            <a:off x="8938250" y="2419350"/>
            <a:ext cx="8778250" cy="6467475"/>
            <a:chOff x="0" y="0"/>
            <a:chExt cx="2311967" cy="1703368"/>
          </a:xfrm>
        </p:grpSpPr>
        <p:sp>
          <p:nvSpPr>
            <p:cNvPr name="Freeform 5" id="5"/>
            <p:cNvSpPr/>
            <p:nvPr/>
          </p:nvSpPr>
          <p:spPr>
            <a:xfrm flipH="false" flipV="false" rot="0">
              <a:off x="0" y="0"/>
              <a:ext cx="2311967" cy="1703368"/>
            </a:xfrm>
            <a:custGeom>
              <a:avLst/>
              <a:gdLst/>
              <a:ahLst/>
              <a:cxnLst/>
              <a:rect r="r" b="b" t="t" l="l"/>
              <a:pathLst>
                <a:path h="1703368" w="2311967">
                  <a:moveTo>
                    <a:pt x="0" y="0"/>
                  </a:moveTo>
                  <a:lnTo>
                    <a:pt x="2311967" y="0"/>
                  </a:lnTo>
                  <a:lnTo>
                    <a:pt x="2311967" y="1703368"/>
                  </a:lnTo>
                  <a:lnTo>
                    <a:pt x="0" y="1703368"/>
                  </a:lnTo>
                  <a:close/>
                </a:path>
              </a:pathLst>
            </a:custGeom>
            <a:solidFill>
              <a:srgbClr val="FFFFFF"/>
            </a:solidFill>
            <a:ln w="9525" cap="sq">
              <a:solidFill>
                <a:srgbClr val="D9D9D9"/>
              </a:solidFill>
              <a:prstDash val="solid"/>
              <a:miter/>
            </a:ln>
          </p:spPr>
        </p:sp>
        <p:sp>
          <p:nvSpPr>
            <p:cNvPr name="TextBox 6" id="6"/>
            <p:cNvSpPr txBox="true"/>
            <p:nvPr/>
          </p:nvSpPr>
          <p:spPr>
            <a:xfrm>
              <a:off x="0" y="-47625"/>
              <a:ext cx="2311967" cy="1750993"/>
            </a:xfrm>
            <a:prstGeom prst="rect">
              <a:avLst/>
            </a:prstGeom>
          </p:spPr>
          <p:txBody>
            <a:bodyPr anchor="ctr" rtlCol="false" tIns="50800" lIns="50800" bIns="50800" rIns="50800"/>
            <a:lstStyle/>
            <a:p>
              <a:pPr algn="ctr">
                <a:lnSpc>
                  <a:spcPts val="3155"/>
                </a:lnSpc>
              </a:pPr>
            </a:p>
          </p:txBody>
        </p:sp>
      </p:grpSp>
      <p:sp>
        <p:nvSpPr>
          <p:cNvPr name="Freeform 7" id="7">
            <a:hlinkClick r:id="rId5" tooltip="https://www.ted.com/talks/sarah_ellis_and_helen_tupper_the_best_career_path_isn_t_always_a_straight_line?language=en"/>
          </p:cNvPr>
          <p:cNvSpPr/>
          <p:nvPr/>
        </p:nvSpPr>
        <p:spPr>
          <a:xfrm flipH="false" flipV="false" rot="0">
            <a:off x="8938250" y="3082235"/>
            <a:ext cx="8778250" cy="5048787"/>
          </a:xfrm>
          <a:custGeom>
            <a:avLst/>
            <a:gdLst/>
            <a:ahLst/>
            <a:cxnLst/>
            <a:rect r="r" b="b" t="t" l="l"/>
            <a:pathLst>
              <a:path h="5048787" w="8778250">
                <a:moveTo>
                  <a:pt x="0" y="0"/>
                </a:moveTo>
                <a:lnTo>
                  <a:pt x="8778250" y="0"/>
                </a:lnTo>
                <a:lnTo>
                  <a:pt x="8778250" y="5048787"/>
                </a:lnTo>
                <a:lnTo>
                  <a:pt x="0" y="5048787"/>
                </a:lnTo>
                <a:lnTo>
                  <a:pt x="0" y="0"/>
                </a:lnTo>
                <a:close/>
              </a:path>
            </a:pathLst>
          </a:custGeom>
          <a:blipFill>
            <a:blip r:embed="rId4"/>
            <a:stretch>
              <a:fillRect l="-3438" t="-6497" r="-6926" b="-9031"/>
            </a:stretch>
          </a:blipFill>
        </p:spPr>
      </p:sp>
      <p:sp>
        <p:nvSpPr>
          <p:cNvPr name="Freeform 8" id="8"/>
          <p:cNvSpPr/>
          <p:nvPr/>
        </p:nvSpPr>
        <p:spPr>
          <a:xfrm flipH="false" flipV="false" rot="0">
            <a:off x="8998209" y="8250187"/>
            <a:ext cx="7685949" cy="541388"/>
          </a:xfrm>
          <a:custGeom>
            <a:avLst/>
            <a:gdLst/>
            <a:ahLst/>
            <a:cxnLst/>
            <a:rect r="r" b="b" t="t" l="l"/>
            <a:pathLst>
              <a:path h="541388" w="7685949">
                <a:moveTo>
                  <a:pt x="0" y="0"/>
                </a:moveTo>
                <a:lnTo>
                  <a:pt x="7685949" y="0"/>
                </a:lnTo>
                <a:lnTo>
                  <a:pt x="7685949" y="541388"/>
                </a:lnTo>
                <a:lnTo>
                  <a:pt x="0" y="541388"/>
                </a:lnTo>
                <a:lnTo>
                  <a:pt x="0" y="0"/>
                </a:lnTo>
                <a:close/>
              </a:path>
            </a:pathLst>
          </a:custGeom>
          <a:blipFill>
            <a:blip r:embed="rId6"/>
            <a:stretch>
              <a:fillRect l="-5090" t="-998659" r="-14799" b="-105538"/>
            </a:stretch>
          </a:blipFill>
        </p:spPr>
      </p:sp>
      <p:sp>
        <p:nvSpPr>
          <p:cNvPr name="TextBox 9" id="9"/>
          <p:cNvSpPr txBox="true"/>
          <p:nvPr/>
        </p:nvSpPr>
        <p:spPr>
          <a:xfrm rot="0">
            <a:off x="571500" y="571500"/>
            <a:ext cx="6174060"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What is a squiggly career?</a:t>
            </a:r>
          </a:p>
        </p:txBody>
      </p:sp>
      <p:sp>
        <p:nvSpPr>
          <p:cNvPr name="TextBox 10" id="10"/>
          <p:cNvSpPr txBox="true"/>
          <p:nvPr/>
        </p:nvSpPr>
        <p:spPr>
          <a:xfrm rot="0">
            <a:off x="571500" y="2047743"/>
            <a:ext cx="7722493" cy="7810170"/>
          </a:xfrm>
          <a:prstGeom prst="rect">
            <a:avLst/>
          </a:prstGeom>
        </p:spPr>
        <p:txBody>
          <a:bodyPr anchor="t" rtlCol="false" tIns="0" lIns="0" bIns="0" rIns="0">
            <a:spAutoFit/>
          </a:bodyPr>
          <a:lstStyle/>
          <a:p>
            <a:pPr algn="l">
              <a:lnSpc>
                <a:spcPts val="3120"/>
              </a:lnSpc>
            </a:pPr>
            <a:r>
              <a:rPr lang="en-US" sz="2600" spc="-65" b="true">
                <a:solidFill>
                  <a:srgbClr val="2B187D"/>
                </a:solidFill>
                <a:latin typeface="Cerebri Bold"/>
                <a:ea typeface="Cerebri Bold"/>
                <a:cs typeface="Cerebri Bold"/>
                <a:sym typeface="Cerebri Bold"/>
              </a:rPr>
              <a:t>Careers used to be linear and ladder-like. </a:t>
            </a:r>
          </a:p>
          <a:p>
            <a:pPr algn="l">
              <a:lnSpc>
                <a:spcPts val="3120"/>
              </a:lnSpc>
            </a:pPr>
            <a:r>
              <a:rPr lang="en-US" sz="2600" spc="-65">
                <a:solidFill>
                  <a:srgbClr val="2B187D"/>
                </a:solidFill>
                <a:latin typeface="Cerebri"/>
                <a:ea typeface="Cerebri"/>
                <a:cs typeface="Cerebri"/>
                <a:sym typeface="Cerebri"/>
              </a:rPr>
              <a:t>They were about following in other people’s footsteps, and focused on getting to the top. Learning was limited by level. You didn’t need to curious about </a:t>
            </a:r>
          </a:p>
          <a:p>
            <a:pPr algn="l">
              <a:lnSpc>
                <a:spcPts val="3120"/>
              </a:lnSpc>
            </a:pPr>
            <a:r>
              <a:rPr lang="en-US" sz="2600" spc="-65">
                <a:solidFill>
                  <a:srgbClr val="2B187D"/>
                </a:solidFill>
                <a:latin typeface="Cerebri"/>
                <a:ea typeface="Cerebri"/>
                <a:cs typeface="Cerebri"/>
                <a:sym typeface="Cerebri"/>
              </a:rPr>
              <a:t>your own career beyond taking the next step. </a:t>
            </a:r>
          </a:p>
          <a:p>
            <a:pPr algn="l">
              <a:lnSpc>
                <a:spcPts val="3120"/>
              </a:lnSpc>
            </a:pPr>
          </a:p>
          <a:p>
            <a:pPr algn="l">
              <a:lnSpc>
                <a:spcPts val="3120"/>
              </a:lnSpc>
            </a:pPr>
            <a:r>
              <a:rPr lang="en-US" sz="2600" spc="-65" b="true">
                <a:solidFill>
                  <a:srgbClr val="2B187D"/>
                </a:solidFill>
                <a:latin typeface="Cerebri Bold"/>
                <a:ea typeface="Cerebri Bold"/>
                <a:cs typeface="Cerebri Bold"/>
                <a:sym typeface="Cerebri Bold"/>
              </a:rPr>
              <a:t>This approach is no longer fit for purpose.</a:t>
            </a:r>
          </a:p>
          <a:p>
            <a:pPr algn="l">
              <a:lnSpc>
                <a:spcPts val="3120"/>
              </a:lnSpc>
            </a:pPr>
            <a:r>
              <a:rPr lang="en-US" sz="2600" spc="-65">
                <a:solidFill>
                  <a:srgbClr val="2B187D"/>
                </a:solidFill>
                <a:latin typeface="Cerebri"/>
                <a:ea typeface="Cerebri"/>
                <a:cs typeface="Cerebri"/>
                <a:sym typeface="Cerebri"/>
              </a:rPr>
              <a:t>It doesn’t reflect people’s reality or their individuality. Today our careers are characterised by change and choices, by potential and possibilities. Climbing the ladder step-by-step has been replaced by something more ‘squiggly’.</a:t>
            </a:r>
          </a:p>
          <a:p>
            <a:pPr algn="l">
              <a:lnSpc>
                <a:spcPts val="3120"/>
              </a:lnSpc>
            </a:pPr>
          </a:p>
          <a:p>
            <a:pPr algn="l">
              <a:lnSpc>
                <a:spcPts val="3120"/>
              </a:lnSpc>
            </a:pPr>
            <a:r>
              <a:rPr lang="en-US" sz="2600" spc="-65" b="true">
                <a:solidFill>
                  <a:srgbClr val="2B187D"/>
                </a:solidFill>
                <a:latin typeface="Cerebri Bold"/>
                <a:ea typeface="Cerebri Bold"/>
                <a:cs typeface="Cerebri Bold"/>
                <a:sym typeface="Cerebri Bold"/>
              </a:rPr>
              <a:t>A squiggly career is all about learning, growth, </a:t>
            </a:r>
          </a:p>
          <a:p>
            <a:pPr algn="l">
              <a:lnSpc>
                <a:spcPts val="3120"/>
              </a:lnSpc>
            </a:pPr>
            <a:r>
              <a:rPr lang="en-US" sz="2600" spc="-65" b="true">
                <a:solidFill>
                  <a:srgbClr val="2B187D"/>
                </a:solidFill>
                <a:latin typeface="Cerebri Bold"/>
                <a:ea typeface="Cerebri Bold"/>
                <a:cs typeface="Cerebri Bold"/>
                <a:sym typeface="Cerebri Bold"/>
              </a:rPr>
              <a:t>and possibility. </a:t>
            </a:r>
          </a:p>
          <a:p>
            <a:pPr algn="l">
              <a:lnSpc>
                <a:spcPts val="3120"/>
              </a:lnSpc>
            </a:pPr>
            <a:r>
              <a:rPr lang="en-US" sz="2600" spc="-65">
                <a:solidFill>
                  <a:srgbClr val="2B187D"/>
                </a:solidFill>
                <a:latin typeface="Cerebri"/>
                <a:ea typeface="Cerebri"/>
                <a:cs typeface="Cerebri"/>
                <a:sym typeface="Cerebri"/>
              </a:rPr>
              <a:t>Squiggly careers give people the freedom and flexibility to develop in the direction that is right for them. It helps people’s skills to stay relevant and means that their careers are more resilient to change.</a:t>
            </a:r>
          </a:p>
          <a:p>
            <a:pPr algn="l">
              <a:lnSpc>
                <a:spcPts val="3120"/>
              </a:lnSpc>
            </a:pPr>
          </a:p>
        </p:txBody>
      </p:sp>
      <p:sp>
        <p:nvSpPr>
          <p:cNvPr name="Freeform 11" id="11"/>
          <p:cNvSpPr/>
          <p:nvPr/>
        </p:nvSpPr>
        <p:spPr>
          <a:xfrm flipH="false" flipV="false" rot="0">
            <a:off x="8967320" y="2488455"/>
            <a:ext cx="3002430" cy="593780"/>
          </a:xfrm>
          <a:custGeom>
            <a:avLst/>
            <a:gdLst/>
            <a:ahLst/>
            <a:cxnLst/>
            <a:rect r="r" b="b" t="t" l="l"/>
            <a:pathLst>
              <a:path h="593780" w="3002430">
                <a:moveTo>
                  <a:pt x="0" y="0"/>
                </a:moveTo>
                <a:lnTo>
                  <a:pt x="3002430" y="0"/>
                </a:lnTo>
                <a:lnTo>
                  <a:pt x="3002430" y="593780"/>
                </a:lnTo>
                <a:lnTo>
                  <a:pt x="0" y="593780"/>
                </a:lnTo>
                <a:lnTo>
                  <a:pt x="0" y="0"/>
                </a:lnTo>
                <a:close/>
              </a:path>
            </a:pathLst>
          </a:custGeom>
          <a:blipFill>
            <a:blip r:embed="rId6"/>
            <a:stretch>
              <a:fillRect l="-1114" t="-7325" r="-326579" b="-1422729"/>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TextBox 3" id="3"/>
          <p:cNvSpPr txBox="true"/>
          <p:nvPr/>
        </p:nvSpPr>
        <p:spPr>
          <a:xfrm rot="0">
            <a:off x="571500" y="571500"/>
            <a:ext cx="6389787"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How careers have changed</a:t>
            </a:r>
          </a:p>
        </p:txBody>
      </p:sp>
      <p:sp>
        <p:nvSpPr>
          <p:cNvPr name="TextBox 4" id="4"/>
          <p:cNvSpPr txBox="true"/>
          <p:nvPr/>
        </p:nvSpPr>
        <p:spPr>
          <a:xfrm rot="0">
            <a:off x="571500" y="2047743"/>
            <a:ext cx="17145000" cy="1219233"/>
          </a:xfrm>
          <a:prstGeom prst="rect">
            <a:avLst/>
          </a:prstGeom>
        </p:spPr>
        <p:txBody>
          <a:bodyPr anchor="t" rtlCol="false" tIns="0" lIns="0" bIns="0" rIns="0">
            <a:spAutoFit/>
          </a:bodyPr>
          <a:lstStyle/>
          <a:p>
            <a:pPr algn="ctr">
              <a:lnSpc>
                <a:spcPts val="4800"/>
              </a:lnSpc>
            </a:pPr>
            <a:r>
              <a:rPr lang="en-US" b="true" sz="4000" spc="-100">
                <a:solidFill>
                  <a:srgbClr val="2B187D"/>
                </a:solidFill>
                <a:latin typeface="Cerebri Bold"/>
                <a:ea typeface="Cerebri Bold"/>
                <a:cs typeface="Cerebri Bold"/>
                <a:sym typeface="Cerebri Bold"/>
              </a:rPr>
              <a:t>From Staircases to Squiggles</a:t>
            </a:r>
          </a:p>
          <a:p>
            <a:pPr algn="ctr">
              <a:lnSpc>
                <a:spcPts val="4800"/>
              </a:lnSpc>
            </a:pPr>
            <a:r>
              <a:rPr lang="en-US" sz="4000" spc="-100">
                <a:solidFill>
                  <a:srgbClr val="2B187D"/>
                </a:solidFill>
                <a:latin typeface="Cerebri"/>
                <a:ea typeface="Cerebri"/>
                <a:cs typeface="Cerebri"/>
                <a:sym typeface="Cerebri"/>
              </a:rPr>
              <a:t>How careers have changed</a:t>
            </a:r>
          </a:p>
        </p:txBody>
      </p:sp>
      <p:sp>
        <p:nvSpPr>
          <p:cNvPr name="TextBox 5" id="5"/>
          <p:cNvSpPr txBox="true"/>
          <p:nvPr/>
        </p:nvSpPr>
        <p:spPr>
          <a:xfrm rot="0">
            <a:off x="1011195" y="3663051"/>
            <a:ext cx="7889203" cy="447642"/>
          </a:xfrm>
          <a:prstGeom prst="rect">
            <a:avLst/>
          </a:prstGeom>
        </p:spPr>
        <p:txBody>
          <a:bodyPr anchor="t" rtlCol="false" tIns="0" lIns="0" bIns="0" rIns="0">
            <a:spAutoFit/>
          </a:bodyPr>
          <a:lstStyle/>
          <a:p>
            <a:pPr algn="ctr">
              <a:lnSpc>
                <a:spcPts val="3599"/>
              </a:lnSpc>
            </a:pPr>
            <a:r>
              <a:rPr lang="en-US" b="true" sz="2999" spc="-74">
                <a:solidFill>
                  <a:srgbClr val="2B187D"/>
                </a:solidFill>
                <a:latin typeface="Cerebri Bold"/>
                <a:ea typeface="Cerebri Bold"/>
                <a:cs typeface="Cerebri Bold"/>
                <a:sym typeface="Cerebri Bold"/>
              </a:rPr>
              <a:t>Past</a:t>
            </a:r>
          </a:p>
        </p:txBody>
      </p:sp>
      <p:sp>
        <p:nvSpPr>
          <p:cNvPr name="TextBox 6" id="6"/>
          <p:cNvSpPr txBox="true"/>
          <p:nvPr/>
        </p:nvSpPr>
        <p:spPr>
          <a:xfrm rot="0">
            <a:off x="9686180" y="3663051"/>
            <a:ext cx="7424530" cy="447642"/>
          </a:xfrm>
          <a:prstGeom prst="rect">
            <a:avLst/>
          </a:prstGeom>
        </p:spPr>
        <p:txBody>
          <a:bodyPr anchor="t" rtlCol="false" tIns="0" lIns="0" bIns="0" rIns="0">
            <a:spAutoFit/>
          </a:bodyPr>
          <a:lstStyle/>
          <a:p>
            <a:pPr algn="ctr">
              <a:lnSpc>
                <a:spcPts val="3599"/>
              </a:lnSpc>
            </a:pPr>
            <a:r>
              <a:rPr lang="en-US" b="true" sz="2999" spc="-74">
                <a:solidFill>
                  <a:srgbClr val="2B187D"/>
                </a:solidFill>
                <a:latin typeface="Cerebri Bold"/>
                <a:ea typeface="Cerebri Bold"/>
                <a:cs typeface="Cerebri Bold"/>
                <a:sym typeface="Cerebri Bold"/>
              </a:rPr>
              <a:t>Present</a:t>
            </a:r>
          </a:p>
        </p:txBody>
      </p:sp>
      <p:sp>
        <p:nvSpPr>
          <p:cNvPr name="Freeform 7" id="7"/>
          <p:cNvSpPr/>
          <p:nvPr/>
        </p:nvSpPr>
        <p:spPr>
          <a:xfrm flipH="false" flipV="false" rot="0">
            <a:off x="1243531" y="3858305"/>
            <a:ext cx="7424530" cy="5780116"/>
          </a:xfrm>
          <a:custGeom>
            <a:avLst/>
            <a:gdLst/>
            <a:ahLst/>
            <a:cxnLst/>
            <a:rect r="r" b="b" t="t" l="l"/>
            <a:pathLst>
              <a:path h="5780116" w="7424530">
                <a:moveTo>
                  <a:pt x="0" y="0"/>
                </a:moveTo>
                <a:lnTo>
                  <a:pt x="7424530" y="0"/>
                </a:lnTo>
                <a:lnTo>
                  <a:pt x="7424530" y="5780116"/>
                </a:lnTo>
                <a:lnTo>
                  <a:pt x="0" y="5780116"/>
                </a:lnTo>
                <a:lnTo>
                  <a:pt x="0" y="0"/>
                </a:lnTo>
                <a:close/>
              </a:path>
            </a:pathLst>
          </a:custGeom>
          <a:blipFill>
            <a:blip r:embed="rId3"/>
            <a:stretch>
              <a:fillRect l="-21" t="0" r="-21" b="0"/>
            </a:stretch>
          </a:blipFill>
        </p:spPr>
      </p:sp>
      <p:sp>
        <p:nvSpPr>
          <p:cNvPr name="Freeform 8" id="8"/>
          <p:cNvSpPr/>
          <p:nvPr/>
        </p:nvSpPr>
        <p:spPr>
          <a:xfrm flipH="false" flipV="false" rot="0">
            <a:off x="9376099" y="3935384"/>
            <a:ext cx="7424530" cy="5780116"/>
          </a:xfrm>
          <a:custGeom>
            <a:avLst/>
            <a:gdLst/>
            <a:ahLst/>
            <a:cxnLst/>
            <a:rect r="r" b="b" t="t" l="l"/>
            <a:pathLst>
              <a:path h="5780116" w="7424530">
                <a:moveTo>
                  <a:pt x="0" y="0"/>
                </a:moveTo>
                <a:lnTo>
                  <a:pt x="7424530" y="0"/>
                </a:lnTo>
                <a:lnTo>
                  <a:pt x="7424530" y="5780116"/>
                </a:lnTo>
                <a:lnTo>
                  <a:pt x="0" y="5780116"/>
                </a:lnTo>
                <a:lnTo>
                  <a:pt x="0" y="0"/>
                </a:lnTo>
                <a:close/>
              </a:path>
            </a:pathLst>
          </a:custGeom>
          <a:blipFill>
            <a:blip r:embed="rId4"/>
            <a:stretch>
              <a:fillRect l="-21" t="0" r="-21" b="0"/>
            </a:stretch>
          </a:blipFill>
        </p:spPr>
      </p:sp>
      <p:sp>
        <p:nvSpPr>
          <p:cNvPr name="Freeform 9" id="9"/>
          <p:cNvSpPr/>
          <p:nvPr/>
        </p:nvSpPr>
        <p:spPr>
          <a:xfrm flipH="false" flipV="false" rot="0">
            <a:off x="15612141" y="288855"/>
            <a:ext cx="2675859" cy="1108182"/>
          </a:xfrm>
          <a:custGeom>
            <a:avLst/>
            <a:gdLst/>
            <a:ahLst/>
            <a:cxnLst/>
            <a:rect r="r" b="b" t="t" l="l"/>
            <a:pathLst>
              <a:path h="1108182" w="2675859">
                <a:moveTo>
                  <a:pt x="0" y="0"/>
                </a:moveTo>
                <a:lnTo>
                  <a:pt x="2675859" y="0"/>
                </a:lnTo>
                <a:lnTo>
                  <a:pt x="2675859" y="1108182"/>
                </a:lnTo>
                <a:lnTo>
                  <a:pt x="0" y="1108182"/>
                </a:lnTo>
                <a:lnTo>
                  <a:pt x="0" y="0"/>
                </a:lnTo>
                <a:close/>
              </a:path>
            </a:pathLst>
          </a:custGeom>
          <a:blipFill>
            <a:blip r:embed="rId5"/>
            <a:stretch>
              <a:fillRect l="0" t="-7073" r="0" b="-7073"/>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TextBox 3" id="3"/>
          <p:cNvSpPr txBox="true"/>
          <p:nvPr/>
        </p:nvSpPr>
        <p:spPr>
          <a:xfrm rot="0">
            <a:off x="571500" y="571500"/>
            <a:ext cx="11412389" cy="609617"/>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The words we use shape how we see our careers</a:t>
            </a:r>
          </a:p>
        </p:txBody>
      </p:sp>
      <p:sp>
        <p:nvSpPr>
          <p:cNvPr name="TextBox 4" id="4"/>
          <p:cNvSpPr txBox="true"/>
          <p:nvPr/>
        </p:nvSpPr>
        <p:spPr>
          <a:xfrm rot="0">
            <a:off x="2817384" y="1928181"/>
            <a:ext cx="5194300" cy="530258"/>
          </a:xfrm>
          <a:prstGeom prst="rect">
            <a:avLst/>
          </a:prstGeom>
        </p:spPr>
        <p:txBody>
          <a:bodyPr anchor="t" rtlCol="false" tIns="0" lIns="0" bIns="0" rIns="0">
            <a:spAutoFit/>
          </a:bodyPr>
          <a:lstStyle/>
          <a:p>
            <a:pPr algn="l">
              <a:lnSpc>
                <a:spcPts val="3999"/>
              </a:lnSpc>
            </a:pPr>
            <a:r>
              <a:rPr lang="en-US" b="true" sz="3999" spc="-79">
                <a:solidFill>
                  <a:srgbClr val="2B187D"/>
                </a:solidFill>
                <a:latin typeface="Cerebri Bold"/>
                <a:ea typeface="Cerebri Bold"/>
                <a:cs typeface="Cerebri Bold"/>
                <a:sym typeface="Cerebri Bold"/>
              </a:rPr>
              <a:t>Ladder-like language</a:t>
            </a:r>
          </a:p>
        </p:txBody>
      </p:sp>
      <p:sp>
        <p:nvSpPr>
          <p:cNvPr name="TextBox 5" id="5"/>
          <p:cNvSpPr txBox="true"/>
          <p:nvPr/>
        </p:nvSpPr>
        <p:spPr>
          <a:xfrm rot="0">
            <a:off x="11317727" y="1928181"/>
            <a:ext cx="4881576" cy="530258"/>
          </a:xfrm>
          <a:prstGeom prst="rect">
            <a:avLst/>
          </a:prstGeom>
        </p:spPr>
        <p:txBody>
          <a:bodyPr anchor="t" rtlCol="false" tIns="0" lIns="0" bIns="0" rIns="0">
            <a:spAutoFit/>
          </a:bodyPr>
          <a:lstStyle/>
          <a:p>
            <a:pPr algn="l">
              <a:lnSpc>
                <a:spcPts val="3999"/>
              </a:lnSpc>
            </a:pPr>
            <a:r>
              <a:rPr lang="en-US" b="true" sz="3999" spc="-79">
                <a:solidFill>
                  <a:srgbClr val="00CEB8"/>
                </a:solidFill>
                <a:latin typeface="Cerebri Bold"/>
                <a:ea typeface="Cerebri Bold"/>
                <a:cs typeface="Cerebri Bold"/>
                <a:sym typeface="Cerebri Bold"/>
              </a:rPr>
              <a:t>Squiggly swaps</a:t>
            </a:r>
          </a:p>
        </p:txBody>
      </p:sp>
      <p:sp>
        <p:nvSpPr>
          <p:cNvPr name="TextBox 6" id="6"/>
          <p:cNvSpPr txBox="true"/>
          <p:nvPr/>
        </p:nvSpPr>
        <p:spPr>
          <a:xfrm rot="0">
            <a:off x="11317727" y="2738796"/>
            <a:ext cx="4733447" cy="679467"/>
          </a:xfrm>
          <a:prstGeom prst="rect">
            <a:avLst/>
          </a:prstGeom>
        </p:spPr>
        <p:txBody>
          <a:bodyPr anchor="t" rtlCol="false" tIns="0" lIns="0" bIns="0" rIns="0">
            <a:spAutoFit/>
          </a:bodyPr>
          <a:lstStyle/>
          <a:p>
            <a:pPr algn="just">
              <a:lnSpc>
                <a:spcPts val="5599"/>
              </a:lnSpc>
            </a:pPr>
            <a:r>
              <a:rPr lang="en-US" b="true" sz="3999">
                <a:solidFill>
                  <a:srgbClr val="00CEB8"/>
                </a:solidFill>
                <a:latin typeface="Cerebri Bold"/>
                <a:ea typeface="Cerebri Bold"/>
                <a:cs typeface="Cerebri Bold"/>
                <a:sym typeface="Cerebri Bold"/>
              </a:rPr>
              <a:t>Possibilities</a:t>
            </a:r>
          </a:p>
        </p:txBody>
      </p:sp>
      <p:sp>
        <p:nvSpPr>
          <p:cNvPr name="TextBox 7" id="7"/>
          <p:cNvSpPr txBox="true"/>
          <p:nvPr/>
        </p:nvSpPr>
        <p:spPr>
          <a:xfrm rot="0">
            <a:off x="11317727" y="3384626"/>
            <a:ext cx="4221377" cy="387561"/>
          </a:xfrm>
          <a:prstGeom prst="rect">
            <a:avLst/>
          </a:prstGeom>
        </p:spPr>
        <p:txBody>
          <a:bodyPr anchor="t" rtlCol="false" tIns="0" lIns="0" bIns="0" rIns="0">
            <a:spAutoFit/>
          </a:bodyPr>
          <a:lstStyle/>
          <a:p>
            <a:pPr algn="l">
              <a:lnSpc>
                <a:spcPts val="3155"/>
              </a:lnSpc>
            </a:pPr>
            <a:r>
              <a:rPr lang="en-US" sz="2253" i="true">
                <a:solidFill>
                  <a:srgbClr val="00CEB8"/>
                </a:solidFill>
                <a:latin typeface="Cerebri Italics"/>
                <a:ea typeface="Cerebri Italics"/>
                <a:cs typeface="Cerebri Italics"/>
                <a:sym typeface="Cerebri Italics"/>
              </a:rPr>
              <a:t>give permission to explore</a:t>
            </a:r>
          </a:p>
        </p:txBody>
      </p:sp>
      <p:sp>
        <p:nvSpPr>
          <p:cNvPr name="TextBox 8" id="8"/>
          <p:cNvSpPr txBox="true"/>
          <p:nvPr/>
        </p:nvSpPr>
        <p:spPr>
          <a:xfrm rot="0">
            <a:off x="11317727" y="4226539"/>
            <a:ext cx="4733447" cy="679467"/>
          </a:xfrm>
          <a:prstGeom prst="rect">
            <a:avLst/>
          </a:prstGeom>
        </p:spPr>
        <p:txBody>
          <a:bodyPr anchor="t" rtlCol="false" tIns="0" lIns="0" bIns="0" rIns="0">
            <a:spAutoFit/>
          </a:bodyPr>
          <a:lstStyle/>
          <a:p>
            <a:pPr algn="just">
              <a:lnSpc>
                <a:spcPts val="5599"/>
              </a:lnSpc>
            </a:pPr>
            <a:r>
              <a:rPr lang="en-US" b="true" sz="3999">
                <a:solidFill>
                  <a:srgbClr val="00CEB8"/>
                </a:solidFill>
                <a:latin typeface="Cerebri Bold"/>
                <a:ea typeface="Cerebri Bold"/>
                <a:cs typeface="Cerebri Bold"/>
                <a:sym typeface="Cerebri Bold"/>
              </a:rPr>
              <a:t>Moves</a:t>
            </a:r>
          </a:p>
        </p:txBody>
      </p:sp>
      <p:sp>
        <p:nvSpPr>
          <p:cNvPr name="TextBox 9" id="9"/>
          <p:cNvSpPr txBox="true"/>
          <p:nvPr/>
        </p:nvSpPr>
        <p:spPr>
          <a:xfrm rot="0">
            <a:off x="11317727" y="4891417"/>
            <a:ext cx="6213485" cy="387529"/>
          </a:xfrm>
          <a:prstGeom prst="rect">
            <a:avLst/>
          </a:prstGeom>
        </p:spPr>
        <p:txBody>
          <a:bodyPr anchor="t" rtlCol="false" tIns="0" lIns="0" bIns="0" rIns="0">
            <a:spAutoFit/>
          </a:bodyPr>
          <a:lstStyle/>
          <a:p>
            <a:pPr algn="l">
              <a:lnSpc>
                <a:spcPts val="3155"/>
              </a:lnSpc>
            </a:pPr>
            <a:r>
              <a:rPr lang="en-US" sz="2253" i="true">
                <a:solidFill>
                  <a:srgbClr val="00CEB8"/>
                </a:solidFill>
                <a:latin typeface="Cerebri Italics"/>
                <a:ea typeface="Cerebri Italics"/>
                <a:cs typeface="Cerebri Italics"/>
                <a:sym typeface="Cerebri Italics"/>
              </a:rPr>
              <a:t> can be made in multiple directions</a:t>
            </a:r>
          </a:p>
        </p:txBody>
      </p:sp>
      <p:sp>
        <p:nvSpPr>
          <p:cNvPr name="TextBox 10" id="10"/>
          <p:cNvSpPr txBox="true"/>
          <p:nvPr/>
        </p:nvSpPr>
        <p:spPr>
          <a:xfrm rot="0">
            <a:off x="11317727" y="5733330"/>
            <a:ext cx="4733447" cy="679467"/>
          </a:xfrm>
          <a:prstGeom prst="rect">
            <a:avLst/>
          </a:prstGeom>
        </p:spPr>
        <p:txBody>
          <a:bodyPr anchor="t" rtlCol="false" tIns="0" lIns="0" bIns="0" rIns="0">
            <a:spAutoFit/>
          </a:bodyPr>
          <a:lstStyle/>
          <a:p>
            <a:pPr algn="just">
              <a:lnSpc>
                <a:spcPts val="5599"/>
              </a:lnSpc>
            </a:pPr>
            <a:r>
              <a:rPr lang="en-US" b="true" sz="3999">
                <a:solidFill>
                  <a:srgbClr val="00CEB8"/>
                </a:solidFill>
                <a:latin typeface="Cerebri Bold"/>
                <a:ea typeface="Cerebri Bold"/>
                <a:cs typeface="Cerebri Bold"/>
                <a:sym typeface="Cerebri Bold"/>
              </a:rPr>
              <a:t>Talents</a:t>
            </a:r>
          </a:p>
        </p:txBody>
      </p:sp>
      <p:sp>
        <p:nvSpPr>
          <p:cNvPr name="TextBox 11" id="11"/>
          <p:cNvSpPr txBox="true"/>
          <p:nvPr/>
        </p:nvSpPr>
        <p:spPr>
          <a:xfrm rot="0">
            <a:off x="11317727" y="6331535"/>
            <a:ext cx="6213485" cy="387529"/>
          </a:xfrm>
          <a:prstGeom prst="rect">
            <a:avLst/>
          </a:prstGeom>
        </p:spPr>
        <p:txBody>
          <a:bodyPr anchor="t" rtlCol="false" tIns="0" lIns="0" bIns="0" rIns="0">
            <a:spAutoFit/>
          </a:bodyPr>
          <a:lstStyle/>
          <a:p>
            <a:pPr algn="l">
              <a:lnSpc>
                <a:spcPts val="3155"/>
              </a:lnSpc>
            </a:pPr>
            <a:r>
              <a:rPr lang="en-US" sz="2253" i="true">
                <a:solidFill>
                  <a:srgbClr val="00CEB8"/>
                </a:solidFill>
                <a:latin typeface="Cerebri Italics"/>
                <a:ea typeface="Cerebri Italics"/>
                <a:cs typeface="Cerebri Italics"/>
                <a:sym typeface="Cerebri Italics"/>
              </a:rPr>
              <a:t>transfer to more people and places</a:t>
            </a:r>
          </a:p>
        </p:txBody>
      </p:sp>
      <p:sp>
        <p:nvSpPr>
          <p:cNvPr name="TextBox 12" id="12"/>
          <p:cNvSpPr txBox="true"/>
          <p:nvPr/>
        </p:nvSpPr>
        <p:spPr>
          <a:xfrm rot="0">
            <a:off x="11317727" y="7173448"/>
            <a:ext cx="4613422" cy="679467"/>
          </a:xfrm>
          <a:prstGeom prst="rect">
            <a:avLst/>
          </a:prstGeom>
        </p:spPr>
        <p:txBody>
          <a:bodyPr anchor="t" rtlCol="false" tIns="0" lIns="0" bIns="0" rIns="0">
            <a:spAutoFit/>
          </a:bodyPr>
          <a:lstStyle/>
          <a:p>
            <a:pPr algn="just">
              <a:lnSpc>
                <a:spcPts val="5599"/>
              </a:lnSpc>
            </a:pPr>
            <a:r>
              <a:rPr lang="en-US" b="true" sz="3999">
                <a:solidFill>
                  <a:srgbClr val="00CEB8"/>
                </a:solidFill>
                <a:latin typeface="Cerebri Bold"/>
                <a:ea typeface="Cerebri Bold"/>
                <a:cs typeface="Cerebri Bold"/>
                <a:sym typeface="Cerebri Bold"/>
              </a:rPr>
              <a:t>Direction</a:t>
            </a:r>
          </a:p>
        </p:txBody>
      </p:sp>
      <p:sp>
        <p:nvSpPr>
          <p:cNvPr name="TextBox 13" id="13"/>
          <p:cNvSpPr txBox="true"/>
          <p:nvPr/>
        </p:nvSpPr>
        <p:spPr>
          <a:xfrm rot="0">
            <a:off x="11317727" y="7821148"/>
            <a:ext cx="6213485" cy="387561"/>
          </a:xfrm>
          <a:prstGeom prst="rect">
            <a:avLst/>
          </a:prstGeom>
        </p:spPr>
        <p:txBody>
          <a:bodyPr anchor="t" rtlCol="false" tIns="0" lIns="0" bIns="0" rIns="0">
            <a:spAutoFit/>
          </a:bodyPr>
          <a:lstStyle/>
          <a:p>
            <a:pPr algn="l">
              <a:lnSpc>
                <a:spcPts val="3155"/>
              </a:lnSpc>
            </a:pPr>
            <a:r>
              <a:rPr lang="en-US" sz="2253" i="true">
                <a:solidFill>
                  <a:srgbClr val="00CEB8"/>
                </a:solidFill>
                <a:latin typeface="Cerebri Italics"/>
                <a:ea typeface="Cerebri Italics"/>
                <a:cs typeface="Cerebri Italics"/>
                <a:sym typeface="Cerebri Italics"/>
              </a:rPr>
              <a:t>gives a focus that‘s flexible</a:t>
            </a:r>
          </a:p>
        </p:txBody>
      </p:sp>
      <p:sp>
        <p:nvSpPr>
          <p:cNvPr name="TextBox 14" id="14"/>
          <p:cNvSpPr txBox="true"/>
          <p:nvPr/>
        </p:nvSpPr>
        <p:spPr>
          <a:xfrm rot="0">
            <a:off x="11317727" y="8663061"/>
            <a:ext cx="4733447" cy="679467"/>
          </a:xfrm>
          <a:prstGeom prst="rect">
            <a:avLst/>
          </a:prstGeom>
        </p:spPr>
        <p:txBody>
          <a:bodyPr anchor="t" rtlCol="false" tIns="0" lIns="0" bIns="0" rIns="0">
            <a:spAutoFit/>
          </a:bodyPr>
          <a:lstStyle/>
          <a:p>
            <a:pPr algn="just">
              <a:lnSpc>
                <a:spcPts val="5599"/>
              </a:lnSpc>
            </a:pPr>
            <a:r>
              <a:rPr lang="en-US" b="true" sz="3999">
                <a:solidFill>
                  <a:srgbClr val="00CEB8"/>
                </a:solidFill>
                <a:latin typeface="Cerebri Bold"/>
                <a:ea typeface="Cerebri Bold"/>
                <a:cs typeface="Cerebri Bold"/>
                <a:sym typeface="Cerebri Bold"/>
              </a:rPr>
              <a:t>Progression</a:t>
            </a:r>
          </a:p>
        </p:txBody>
      </p:sp>
      <p:sp>
        <p:nvSpPr>
          <p:cNvPr name="TextBox 15" id="15"/>
          <p:cNvSpPr txBox="true"/>
          <p:nvPr/>
        </p:nvSpPr>
        <p:spPr>
          <a:xfrm rot="0">
            <a:off x="11317727" y="9327939"/>
            <a:ext cx="6213485" cy="387561"/>
          </a:xfrm>
          <a:prstGeom prst="rect">
            <a:avLst/>
          </a:prstGeom>
        </p:spPr>
        <p:txBody>
          <a:bodyPr anchor="t" rtlCol="false" tIns="0" lIns="0" bIns="0" rIns="0">
            <a:spAutoFit/>
          </a:bodyPr>
          <a:lstStyle/>
          <a:p>
            <a:pPr algn="l">
              <a:lnSpc>
                <a:spcPts val="3155"/>
              </a:lnSpc>
            </a:pPr>
            <a:r>
              <a:rPr lang="en-US" sz="2253" i="true">
                <a:solidFill>
                  <a:srgbClr val="00CEB8"/>
                </a:solidFill>
                <a:latin typeface="Cerebri Italics"/>
                <a:ea typeface="Cerebri Italics"/>
                <a:cs typeface="Cerebri Italics"/>
                <a:sym typeface="Cerebri Italics"/>
              </a:rPr>
              <a:t>opens up more opportunities</a:t>
            </a:r>
          </a:p>
        </p:txBody>
      </p:sp>
      <p:sp>
        <p:nvSpPr>
          <p:cNvPr name="TextBox 16" id="16"/>
          <p:cNvSpPr txBox="true"/>
          <p:nvPr/>
        </p:nvSpPr>
        <p:spPr>
          <a:xfrm rot="0">
            <a:off x="2826909" y="2738796"/>
            <a:ext cx="4796356" cy="679467"/>
          </a:xfrm>
          <a:prstGeom prst="rect">
            <a:avLst/>
          </a:prstGeom>
        </p:spPr>
        <p:txBody>
          <a:bodyPr anchor="t" rtlCol="false" tIns="0" lIns="0" bIns="0" rIns="0">
            <a:spAutoFit/>
          </a:bodyPr>
          <a:lstStyle/>
          <a:p>
            <a:pPr algn="l">
              <a:lnSpc>
                <a:spcPts val="5599"/>
              </a:lnSpc>
            </a:pPr>
            <a:r>
              <a:rPr lang="en-US" b="true" sz="3999">
                <a:solidFill>
                  <a:srgbClr val="2B187D"/>
                </a:solidFill>
                <a:latin typeface="Cerebri Bold"/>
                <a:ea typeface="Cerebri Bold"/>
                <a:cs typeface="Cerebri Bold"/>
                <a:sym typeface="Cerebri Bold"/>
              </a:rPr>
              <a:t>Plans</a:t>
            </a:r>
          </a:p>
        </p:txBody>
      </p:sp>
      <p:sp>
        <p:nvSpPr>
          <p:cNvPr name="TextBox 17" id="17"/>
          <p:cNvSpPr txBox="true"/>
          <p:nvPr/>
        </p:nvSpPr>
        <p:spPr>
          <a:xfrm rot="0">
            <a:off x="2851909" y="3384626"/>
            <a:ext cx="4221377" cy="387561"/>
          </a:xfrm>
          <a:prstGeom prst="rect">
            <a:avLst/>
          </a:prstGeom>
        </p:spPr>
        <p:txBody>
          <a:bodyPr anchor="t" rtlCol="false" tIns="0" lIns="0" bIns="0" rIns="0">
            <a:spAutoFit/>
          </a:bodyPr>
          <a:lstStyle/>
          <a:p>
            <a:pPr algn="l">
              <a:lnSpc>
                <a:spcPts val="3155"/>
              </a:lnSpc>
            </a:pPr>
            <a:r>
              <a:rPr lang="en-US" sz="2253" i="true">
                <a:solidFill>
                  <a:srgbClr val="2B187D"/>
                </a:solidFill>
                <a:latin typeface="Cerebri Italics"/>
                <a:ea typeface="Cerebri Italics"/>
                <a:cs typeface="Cerebri Italics"/>
                <a:sym typeface="Cerebri Italics"/>
              </a:rPr>
              <a:t>limit us to today's reality</a:t>
            </a:r>
          </a:p>
        </p:txBody>
      </p:sp>
      <p:sp>
        <p:nvSpPr>
          <p:cNvPr name="TextBox 18" id="18"/>
          <p:cNvSpPr txBox="true"/>
          <p:nvPr/>
        </p:nvSpPr>
        <p:spPr>
          <a:xfrm rot="0">
            <a:off x="2826909" y="4226540"/>
            <a:ext cx="2083807" cy="679467"/>
          </a:xfrm>
          <a:prstGeom prst="rect">
            <a:avLst/>
          </a:prstGeom>
        </p:spPr>
        <p:txBody>
          <a:bodyPr anchor="t" rtlCol="false" tIns="0" lIns="0" bIns="0" rIns="0">
            <a:spAutoFit/>
          </a:bodyPr>
          <a:lstStyle/>
          <a:p>
            <a:pPr algn="l">
              <a:lnSpc>
                <a:spcPts val="5599"/>
              </a:lnSpc>
            </a:pPr>
            <a:r>
              <a:rPr lang="en-US" b="true" sz="3999">
                <a:solidFill>
                  <a:srgbClr val="2B187D"/>
                </a:solidFill>
                <a:latin typeface="Cerebri Bold"/>
                <a:ea typeface="Cerebri Bold"/>
                <a:cs typeface="Cerebri Bold"/>
                <a:sym typeface="Cerebri Bold"/>
              </a:rPr>
              <a:t>Steps</a:t>
            </a:r>
          </a:p>
        </p:txBody>
      </p:sp>
      <p:sp>
        <p:nvSpPr>
          <p:cNvPr name="TextBox 19" id="19"/>
          <p:cNvSpPr txBox="true"/>
          <p:nvPr/>
        </p:nvSpPr>
        <p:spPr>
          <a:xfrm rot="0">
            <a:off x="2851909" y="4891417"/>
            <a:ext cx="4221377" cy="387561"/>
          </a:xfrm>
          <a:prstGeom prst="rect">
            <a:avLst/>
          </a:prstGeom>
        </p:spPr>
        <p:txBody>
          <a:bodyPr anchor="t" rtlCol="false" tIns="0" lIns="0" bIns="0" rIns="0">
            <a:spAutoFit/>
          </a:bodyPr>
          <a:lstStyle/>
          <a:p>
            <a:pPr algn="l">
              <a:lnSpc>
                <a:spcPts val="3155"/>
              </a:lnSpc>
            </a:pPr>
            <a:r>
              <a:rPr lang="en-US" sz="2253" i="true">
                <a:solidFill>
                  <a:srgbClr val="2B187D"/>
                </a:solidFill>
                <a:latin typeface="Cerebri Italics"/>
                <a:ea typeface="Cerebri Italics"/>
                <a:cs typeface="Cerebri Italics"/>
                <a:sym typeface="Cerebri Italics"/>
              </a:rPr>
              <a:t>sugges</a:t>
            </a:r>
            <a:r>
              <a:rPr lang="en-US" sz="2253" i="true">
                <a:solidFill>
                  <a:srgbClr val="2B187D"/>
                </a:solidFill>
                <a:latin typeface="Cerebri Italics"/>
                <a:ea typeface="Cerebri Italics"/>
                <a:cs typeface="Cerebri Italics"/>
                <a:sym typeface="Cerebri Italics"/>
              </a:rPr>
              <a:t>t ‘up‘ is the only way</a:t>
            </a:r>
          </a:p>
        </p:txBody>
      </p:sp>
      <p:sp>
        <p:nvSpPr>
          <p:cNvPr name="TextBox 20" id="20"/>
          <p:cNvSpPr txBox="true"/>
          <p:nvPr/>
        </p:nvSpPr>
        <p:spPr>
          <a:xfrm rot="0">
            <a:off x="2826909" y="5733331"/>
            <a:ext cx="2083807" cy="679467"/>
          </a:xfrm>
          <a:prstGeom prst="rect">
            <a:avLst/>
          </a:prstGeom>
        </p:spPr>
        <p:txBody>
          <a:bodyPr anchor="t" rtlCol="false" tIns="0" lIns="0" bIns="0" rIns="0">
            <a:spAutoFit/>
          </a:bodyPr>
          <a:lstStyle/>
          <a:p>
            <a:pPr algn="l">
              <a:lnSpc>
                <a:spcPts val="5599"/>
              </a:lnSpc>
            </a:pPr>
            <a:r>
              <a:rPr lang="en-US" b="true" sz="3999">
                <a:solidFill>
                  <a:srgbClr val="2B187D"/>
                </a:solidFill>
                <a:latin typeface="Cerebri Bold"/>
                <a:ea typeface="Cerebri Bold"/>
                <a:cs typeface="Cerebri Bold"/>
                <a:sym typeface="Cerebri Bold"/>
              </a:rPr>
              <a:t>Titles</a:t>
            </a:r>
          </a:p>
        </p:txBody>
      </p:sp>
      <p:sp>
        <p:nvSpPr>
          <p:cNvPr name="TextBox 21" id="21"/>
          <p:cNvSpPr txBox="true"/>
          <p:nvPr/>
        </p:nvSpPr>
        <p:spPr>
          <a:xfrm rot="0">
            <a:off x="2851909" y="6331536"/>
            <a:ext cx="4221377" cy="387561"/>
          </a:xfrm>
          <a:prstGeom prst="rect">
            <a:avLst/>
          </a:prstGeom>
        </p:spPr>
        <p:txBody>
          <a:bodyPr anchor="t" rtlCol="false" tIns="0" lIns="0" bIns="0" rIns="0">
            <a:spAutoFit/>
          </a:bodyPr>
          <a:lstStyle/>
          <a:p>
            <a:pPr algn="l">
              <a:lnSpc>
                <a:spcPts val="3155"/>
              </a:lnSpc>
            </a:pPr>
            <a:r>
              <a:rPr lang="en-US" sz="2253" i="true">
                <a:solidFill>
                  <a:srgbClr val="2B187D"/>
                </a:solidFill>
                <a:latin typeface="Cerebri Italics"/>
                <a:ea typeface="Cerebri Italics"/>
                <a:cs typeface="Cerebri Italics"/>
                <a:sym typeface="Cerebri Italics"/>
              </a:rPr>
              <a:t>don't tell </a:t>
            </a:r>
            <a:r>
              <a:rPr lang="en-US" sz="2253" i="true">
                <a:solidFill>
                  <a:srgbClr val="2B187D"/>
                </a:solidFill>
                <a:latin typeface="Cerebri Italics"/>
                <a:ea typeface="Cerebri Italics"/>
                <a:cs typeface="Cerebri Italics"/>
                <a:sym typeface="Cerebri Italics"/>
              </a:rPr>
              <a:t>the full story</a:t>
            </a:r>
          </a:p>
        </p:txBody>
      </p:sp>
      <p:sp>
        <p:nvSpPr>
          <p:cNvPr name="TextBox 22" id="22"/>
          <p:cNvSpPr txBox="true"/>
          <p:nvPr/>
        </p:nvSpPr>
        <p:spPr>
          <a:xfrm rot="0">
            <a:off x="2826909" y="7173449"/>
            <a:ext cx="3827588" cy="679467"/>
          </a:xfrm>
          <a:prstGeom prst="rect">
            <a:avLst/>
          </a:prstGeom>
        </p:spPr>
        <p:txBody>
          <a:bodyPr anchor="t" rtlCol="false" tIns="0" lIns="0" bIns="0" rIns="0">
            <a:spAutoFit/>
          </a:bodyPr>
          <a:lstStyle/>
          <a:p>
            <a:pPr algn="l">
              <a:lnSpc>
                <a:spcPts val="5599"/>
              </a:lnSpc>
            </a:pPr>
            <a:r>
              <a:rPr lang="en-US" b="true" sz="3999">
                <a:solidFill>
                  <a:srgbClr val="2B187D"/>
                </a:solidFill>
                <a:latin typeface="Cerebri Bold"/>
                <a:ea typeface="Cerebri Bold"/>
                <a:cs typeface="Cerebri Bold"/>
                <a:sym typeface="Cerebri Bold"/>
              </a:rPr>
              <a:t>Destination</a:t>
            </a:r>
          </a:p>
        </p:txBody>
      </p:sp>
      <p:sp>
        <p:nvSpPr>
          <p:cNvPr name="TextBox 23" id="23"/>
          <p:cNvSpPr txBox="true"/>
          <p:nvPr/>
        </p:nvSpPr>
        <p:spPr>
          <a:xfrm rot="0">
            <a:off x="2851909" y="7821149"/>
            <a:ext cx="4771356" cy="387561"/>
          </a:xfrm>
          <a:prstGeom prst="rect">
            <a:avLst/>
          </a:prstGeom>
        </p:spPr>
        <p:txBody>
          <a:bodyPr anchor="t" rtlCol="false" tIns="0" lIns="0" bIns="0" rIns="0">
            <a:spAutoFit/>
          </a:bodyPr>
          <a:lstStyle/>
          <a:p>
            <a:pPr algn="l">
              <a:lnSpc>
                <a:spcPts val="3155"/>
              </a:lnSpc>
            </a:pPr>
            <a:r>
              <a:rPr lang="en-US" sz="2253" i="true">
                <a:solidFill>
                  <a:srgbClr val="2B187D"/>
                </a:solidFill>
                <a:latin typeface="Cerebri Italics"/>
                <a:ea typeface="Cerebri Italics"/>
                <a:cs typeface="Cerebri Italics"/>
                <a:sym typeface="Cerebri Italics"/>
              </a:rPr>
              <a:t>fix our future</a:t>
            </a:r>
          </a:p>
        </p:txBody>
      </p:sp>
      <p:sp>
        <p:nvSpPr>
          <p:cNvPr name="TextBox 24" id="24"/>
          <p:cNvSpPr txBox="true"/>
          <p:nvPr/>
        </p:nvSpPr>
        <p:spPr>
          <a:xfrm rot="0">
            <a:off x="2826909" y="8663062"/>
            <a:ext cx="3827588" cy="679467"/>
          </a:xfrm>
          <a:prstGeom prst="rect">
            <a:avLst/>
          </a:prstGeom>
        </p:spPr>
        <p:txBody>
          <a:bodyPr anchor="t" rtlCol="false" tIns="0" lIns="0" bIns="0" rIns="0">
            <a:spAutoFit/>
          </a:bodyPr>
          <a:lstStyle/>
          <a:p>
            <a:pPr algn="l">
              <a:lnSpc>
                <a:spcPts val="5599"/>
              </a:lnSpc>
            </a:pPr>
            <a:r>
              <a:rPr lang="en-US" b="true" sz="3999">
                <a:solidFill>
                  <a:srgbClr val="2B187D"/>
                </a:solidFill>
                <a:latin typeface="Cerebri Bold"/>
                <a:ea typeface="Cerebri Bold"/>
                <a:cs typeface="Cerebri Bold"/>
                <a:sym typeface="Cerebri Bold"/>
              </a:rPr>
              <a:t>Promotion</a:t>
            </a:r>
          </a:p>
        </p:txBody>
      </p:sp>
      <p:sp>
        <p:nvSpPr>
          <p:cNvPr name="TextBox 25" id="25"/>
          <p:cNvSpPr txBox="true"/>
          <p:nvPr/>
        </p:nvSpPr>
        <p:spPr>
          <a:xfrm rot="0">
            <a:off x="2851909" y="9327939"/>
            <a:ext cx="4771356" cy="387561"/>
          </a:xfrm>
          <a:prstGeom prst="rect">
            <a:avLst/>
          </a:prstGeom>
        </p:spPr>
        <p:txBody>
          <a:bodyPr anchor="t" rtlCol="false" tIns="0" lIns="0" bIns="0" rIns="0">
            <a:spAutoFit/>
          </a:bodyPr>
          <a:lstStyle/>
          <a:p>
            <a:pPr algn="l">
              <a:lnSpc>
                <a:spcPts val="3155"/>
              </a:lnSpc>
            </a:pPr>
            <a:r>
              <a:rPr lang="en-US" sz="2253" i="true">
                <a:solidFill>
                  <a:srgbClr val="2B187D"/>
                </a:solidFill>
                <a:latin typeface="Cerebri Italics"/>
                <a:ea typeface="Cerebri Italics"/>
                <a:cs typeface="Cerebri Italics"/>
                <a:sym typeface="Cerebri Italics"/>
              </a:rPr>
              <a:t>is only one option</a:t>
            </a:r>
          </a:p>
        </p:txBody>
      </p:sp>
      <p:sp>
        <p:nvSpPr>
          <p:cNvPr name="Freeform 26" id="26"/>
          <p:cNvSpPr/>
          <p:nvPr/>
        </p:nvSpPr>
        <p:spPr>
          <a:xfrm flipH="false" flipV="false" rot="0">
            <a:off x="3961277" y="2801213"/>
            <a:ext cx="7492071" cy="1158752"/>
          </a:xfrm>
          <a:custGeom>
            <a:avLst/>
            <a:gdLst/>
            <a:ahLst/>
            <a:cxnLst/>
            <a:rect r="r" b="b" t="t" l="l"/>
            <a:pathLst>
              <a:path h="1158752" w="7492071">
                <a:moveTo>
                  <a:pt x="0" y="0"/>
                </a:moveTo>
                <a:lnTo>
                  <a:pt x="7492071" y="0"/>
                </a:lnTo>
                <a:lnTo>
                  <a:pt x="7492071" y="1158752"/>
                </a:lnTo>
                <a:lnTo>
                  <a:pt x="0" y="1158752"/>
                </a:lnTo>
                <a:lnTo>
                  <a:pt x="0" y="0"/>
                </a:lnTo>
                <a:close/>
              </a:path>
            </a:pathLst>
          </a:custGeom>
          <a:blipFill>
            <a:blip r:embed="rId3"/>
            <a:stretch>
              <a:fillRect l="0" t="-238600" r="0" b="-532992"/>
            </a:stretch>
          </a:blipFill>
        </p:spPr>
      </p:sp>
      <p:sp>
        <p:nvSpPr>
          <p:cNvPr name="Freeform 27" id="27"/>
          <p:cNvSpPr/>
          <p:nvPr/>
        </p:nvSpPr>
        <p:spPr>
          <a:xfrm flipH="false" flipV="false" rot="0">
            <a:off x="3961277" y="4267200"/>
            <a:ext cx="7492071" cy="1158752"/>
          </a:xfrm>
          <a:custGeom>
            <a:avLst/>
            <a:gdLst/>
            <a:ahLst/>
            <a:cxnLst/>
            <a:rect r="r" b="b" t="t" l="l"/>
            <a:pathLst>
              <a:path h="1158752" w="7492071">
                <a:moveTo>
                  <a:pt x="0" y="0"/>
                </a:moveTo>
                <a:lnTo>
                  <a:pt x="7492071" y="0"/>
                </a:lnTo>
                <a:lnTo>
                  <a:pt x="7492071" y="1158752"/>
                </a:lnTo>
                <a:lnTo>
                  <a:pt x="0" y="1158752"/>
                </a:lnTo>
                <a:lnTo>
                  <a:pt x="0" y="0"/>
                </a:lnTo>
                <a:close/>
              </a:path>
            </a:pathLst>
          </a:custGeom>
          <a:blipFill>
            <a:blip r:embed="rId3"/>
            <a:stretch>
              <a:fillRect l="0" t="-365538" r="0" b="-406054"/>
            </a:stretch>
          </a:blipFill>
        </p:spPr>
      </p:sp>
      <p:sp>
        <p:nvSpPr>
          <p:cNvPr name="Freeform 28" id="28"/>
          <p:cNvSpPr/>
          <p:nvPr/>
        </p:nvSpPr>
        <p:spPr>
          <a:xfrm flipH="false" flipV="false" rot="0">
            <a:off x="3961277" y="5757521"/>
            <a:ext cx="7492071" cy="1158752"/>
          </a:xfrm>
          <a:custGeom>
            <a:avLst/>
            <a:gdLst/>
            <a:ahLst/>
            <a:cxnLst/>
            <a:rect r="r" b="b" t="t" l="l"/>
            <a:pathLst>
              <a:path h="1158752" w="7492071">
                <a:moveTo>
                  <a:pt x="0" y="0"/>
                </a:moveTo>
                <a:lnTo>
                  <a:pt x="7492071" y="0"/>
                </a:lnTo>
                <a:lnTo>
                  <a:pt x="7492071" y="1158752"/>
                </a:lnTo>
                <a:lnTo>
                  <a:pt x="0" y="1158752"/>
                </a:lnTo>
                <a:lnTo>
                  <a:pt x="0" y="0"/>
                </a:lnTo>
                <a:close/>
              </a:path>
            </a:pathLst>
          </a:custGeom>
          <a:blipFill>
            <a:blip r:embed="rId3"/>
            <a:stretch>
              <a:fillRect l="0" t="-488245" r="0" b="-283348"/>
            </a:stretch>
          </a:blipFill>
        </p:spPr>
      </p:sp>
      <p:sp>
        <p:nvSpPr>
          <p:cNvPr name="Freeform 29" id="29"/>
          <p:cNvSpPr/>
          <p:nvPr/>
        </p:nvSpPr>
        <p:spPr>
          <a:xfrm flipH="false" flipV="false" rot="0">
            <a:off x="3961277" y="7249648"/>
            <a:ext cx="7492071" cy="1158752"/>
          </a:xfrm>
          <a:custGeom>
            <a:avLst/>
            <a:gdLst/>
            <a:ahLst/>
            <a:cxnLst/>
            <a:rect r="r" b="b" t="t" l="l"/>
            <a:pathLst>
              <a:path h="1158752" w="7492071">
                <a:moveTo>
                  <a:pt x="0" y="0"/>
                </a:moveTo>
                <a:lnTo>
                  <a:pt x="7492071" y="0"/>
                </a:lnTo>
                <a:lnTo>
                  <a:pt x="7492071" y="1158753"/>
                </a:lnTo>
                <a:lnTo>
                  <a:pt x="0" y="1158753"/>
                </a:lnTo>
                <a:lnTo>
                  <a:pt x="0" y="0"/>
                </a:lnTo>
                <a:close/>
              </a:path>
            </a:pathLst>
          </a:custGeom>
          <a:blipFill>
            <a:blip r:embed="rId3"/>
            <a:stretch>
              <a:fillRect l="0" t="-613772" r="0" b="-157820"/>
            </a:stretch>
          </a:blipFill>
        </p:spPr>
      </p:sp>
      <p:sp>
        <p:nvSpPr>
          <p:cNvPr name="Freeform 30" id="30"/>
          <p:cNvSpPr/>
          <p:nvPr/>
        </p:nvSpPr>
        <p:spPr>
          <a:xfrm flipH="false" flipV="false" rot="0">
            <a:off x="3961277" y="8713201"/>
            <a:ext cx="7492071" cy="1158752"/>
          </a:xfrm>
          <a:custGeom>
            <a:avLst/>
            <a:gdLst/>
            <a:ahLst/>
            <a:cxnLst/>
            <a:rect r="r" b="b" t="t" l="l"/>
            <a:pathLst>
              <a:path h="1158752" w="7492071">
                <a:moveTo>
                  <a:pt x="0" y="0"/>
                </a:moveTo>
                <a:lnTo>
                  <a:pt x="7492071" y="0"/>
                </a:lnTo>
                <a:lnTo>
                  <a:pt x="7492071" y="1158752"/>
                </a:lnTo>
                <a:lnTo>
                  <a:pt x="0" y="1158752"/>
                </a:lnTo>
                <a:lnTo>
                  <a:pt x="0" y="0"/>
                </a:lnTo>
                <a:close/>
              </a:path>
            </a:pathLst>
          </a:custGeom>
          <a:blipFill>
            <a:blip r:embed="rId3"/>
            <a:stretch>
              <a:fillRect l="0" t="-742120" r="0" b="-29472"/>
            </a:stretch>
          </a:blipFill>
        </p:spPr>
      </p:sp>
      <p:sp>
        <p:nvSpPr>
          <p:cNvPr name="Freeform 31" id="31"/>
          <p:cNvSpPr/>
          <p:nvPr/>
        </p:nvSpPr>
        <p:spPr>
          <a:xfrm flipH="false" flipV="false" rot="0">
            <a:off x="15612141" y="288855"/>
            <a:ext cx="2675859" cy="1108182"/>
          </a:xfrm>
          <a:custGeom>
            <a:avLst/>
            <a:gdLst/>
            <a:ahLst/>
            <a:cxnLst/>
            <a:rect r="r" b="b" t="t" l="l"/>
            <a:pathLst>
              <a:path h="1108182" w="2675859">
                <a:moveTo>
                  <a:pt x="0" y="0"/>
                </a:moveTo>
                <a:lnTo>
                  <a:pt x="2675859" y="0"/>
                </a:lnTo>
                <a:lnTo>
                  <a:pt x="2675859" y="1108182"/>
                </a:lnTo>
                <a:lnTo>
                  <a:pt x="0" y="1108182"/>
                </a:lnTo>
                <a:lnTo>
                  <a:pt x="0" y="0"/>
                </a:lnTo>
                <a:close/>
              </a:path>
            </a:pathLst>
          </a:custGeom>
          <a:blipFill>
            <a:blip r:embed="rId4"/>
            <a:stretch>
              <a:fillRect l="0" t="-7073" r="0" b="-7073"/>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grpSp>
        <p:nvGrpSpPr>
          <p:cNvPr name="Group 3" id="3"/>
          <p:cNvGrpSpPr/>
          <p:nvPr/>
        </p:nvGrpSpPr>
        <p:grpSpPr>
          <a:xfrm rot="0">
            <a:off x="5119128" y="6115050"/>
            <a:ext cx="6696986" cy="3600450"/>
            <a:chOff x="0" y="0"/>
            <a:chExt cx="1851448" cy="995380"/>
          </a:xfrm>
        </p:grpSpPr>
        <p:sp>
          <p:nvSpPr>
            <p:cNvPr name="Freeform 4" id="4"/>
            <p:cNvSpPr/>
            <p:nvPr/>
          </p:nvSpPr>
          <p:spPr>
            <a:xfrm flipH="false" flipV="false" rot="0">
              <a:off x="0" y="0"/>
              <a:ext cx="1851448" cy="995380"/>
            </a:xfrm>
            <a:custGeom>
              <a:avLst/>
              <a:gdLst/>
              <a:ahLst/>
              <a:cxnLst/>
              <a:rect r="r" b="b" t="t" l="l"/>
              <a:pathLst>
                <a:path h="995380" w="1851448">
                  <a:moveTo>
                    <a:pt x="58958" y="0"/>
                  </a:moveTo>
                  <a:lnTo>
                    <a:pt x="1792490" y="0"/>
                  </a:lnTo>
                  <a:cubicBezTo>
                    <a:pt x="1808127" y="0"/>
                    <a:pt x="1823123" y="6212"/>
                    <a:pt x="1834180" y="17268"/>
                  </a:cubicBezTo>
                  <a:cubicBezTo>
                    <a:pt x="1845236" y="28325"/>
                    <a:pt x="1851448" y="43321"/>
                    <a:pt x="1851448" y="58958"/>
                  </a:cubicBezTo>
                  <a:lnTo>
                    <a:pt x="1851448" y="936422"/>
                  </a:lnTo>
                  <a:cubicBezTo>
                    <a:pt x="1851448" y="968984"/>
                    <a:pt x="1825052" y="995380"/>
                    <a:pt x="1792490" y="995380"/>
                  </a:cubicBezTo>
                  <a:lnTo>
                    <a:pt x="58958" y="995380"/>
                  </a:lnTo>
                  <a:cubicBezTo>
                    <a:pt x="26396" y="995380"/>
                    <a:pt x="0" y="968984"/>
                    <a:pt x="0" y="936422"/>
                  </a:cubicBezTo>
                  <a:lnTo>
                    <a:pt x="0" y="58958"/>
                  </a:lnTo>
                  <a:cubicBezTo>
                    <a:pt x="0" y="26396"/>
                    <a:pt x="26396" y="0"/>
                    <a:pt x="58958" y="0"/>
                  </a:cubicBezTo>
                  <a:close/>
                </a:path>
              </a:pathLst>
            </a:custGeom>
            <a:solidFill>
              <a:srgbClr val="FFEC00"/>
            </a:solidFill>
          </p:spPr>
        </p:sp>
        <p:sp>
          <p:nvSpPr>
            <p:cNvPr name="TextBox 5" id="5"/>
            <p:cNvSpPr txBox="true"/>
            <p:nvPr/>
          </p:nvSpPr>
          <p:spPr>
            <a:xfrm>
              <a:off x="0" y="-9525"/>
              <a:ext cx="1851448" cy="1004905"/>
            </a:xfrm>
            <a:prstGeom prst="rect">
              <a:avLst/>
            </a:prstGeom>
          </p:spPr>
          <p:txBody>
            <a:bodyPr anchor="ctr" rtlCol="false" tIns="50800" lIns="50800" bIns="50800" rIns="50800"/>
            <a:lstStyle/>
            <a:p>
              <a:pPr algn="ctr">
                <a:lnSpc>
                  <a:spcPts val="2999"/>
                </a:lnSpc>
              </a:pPr>
            </a:p>
          </p:txBody>
        </p:sp>
      </p:grpSp>
      <p:grpSp>
        <p:nvGrpSpPr>
          <p:cNvPr name="Group 6" id="6"/>
          <p:cNvGrpSpPr/>
          <p:nvPr/>
        </p:nvGrpSpPr>
        <p:grpSpPr>
          <a:xfrm rot="0">
            <a:off x="12054683" y="5808491"/>
            <a:ext cx="5661817" cy="3907009"/>
            <a:chOff x="0" y="0"/>
            <a:chExt cx="1565265" cy="1080131"/>
          </a:xfrm>
        </p:grpSpPr>
        <p:sp>
          <p:nvSpPr>
            <p:cNvPr name="Freeform 7" id="7"/>
            <p:cNvSpPr/>
            <p:nvPr/>
          </p:nvSpPr>
          <p:spPr>
            <a:xfrm flipH="false" flipV="false" rot="0">
              <a:off x="0" y="0"/>
              <a:ext cx="1565265" cy="1080131"/>
            </a:xfrm>
            <a:custGeom>
              <a:avLst/>
              <a:gdLst/>
              <a:ahLst/>
              <a:cxnLst/>
              <a:rect r="r" b="b" t="t" l="l"/>
              <a:pathLst>
                <a:path h="1080131" w="1565265">
                  <a:moveTo>
                    <a:pt x="69737" y="0"/>
                  </a:moveTo>
                  <a:lnTo>
                    <a:pt x="1495528" y="0"/>
                  </a:lnTo>
                  <a:cubicBezTo>
                    <a:pt x="1534043" y="0"/>
                    <a:pt x="1565265" y="31222"/>
                    <a:pt x="1565265" y="69737"/>
                  </a:cubicBezTo>
                  <a:lnTo>
                    <a:pt x="1565265" y="1010394"/>
                  </a:lnTo>
                  <a:cubicBezTo>
                    <a:pt x="1565265" y="1048909"/>
                    <a:pt x="1534043" y="1080131"/>
                    <a:pt x="1495528" y="1080131"/>
                  </a:cubicBezTo>
                  <a:lnTo>
                    <a:pt x="69737" y="1080131"/>
                  </a:lnTo>
                  <a:cubicBezTo>
                    <a:pt x="31222" y="1080131"/>
                    <a:pt x="0" y="1048909"/>
                    <a:pt x="0" y="1010394"/>
                  </a:cubicBezTo>
                  <a:lnTo>
                    <a:pt x="0" y="69737"/>
                  </a:lnTo>
                  <a:cubicBezTo>
                    <a:pt x="0" y="31222"/>
                    <a:pt x="31222" y="0"/>
                    <a:pt x="69737" y="0"/>
                  </a:cubicBezTo>
                  <a:close/>
                </a:path>
              </a:pathLst>
            </a:custGeom>
            <a:solidFill>
              <a:srgbClr val="FFEC00"/>
            </a:solidFill>
          </p:spPr>
        </p:sp>
        <p:sp>
          <p:nvSpPr>
            <p:cNvPr name="TextBox 8" id="8"/>
            <p:cNvSpPr txBox="true"/>
            <p:nvPr/>
          </p:nvSpPr>
          <p:spPr>
            <a:xfrm>
              <a:off x="0" y="-9525"/>
              <a:ext cx="1565265" cy="1089656"/>
            </a:xfrm>
            <a:prstGeom prst="rect">
              <a:avLst/>
            </a:prstGeom>
          </p:spPr>
          <p:txBody>
            <a:bodyPr anchor="ctr" rtlCol="false" tIns="50800" lIns="50800" bIns="50800" rIns="50800"/>
            <a:lstStyle/>
            <a:p>
              <a:pPr algn="ctr">
                <a:lnSpc>
                  <a:spcPts val="2999"/>
                </a:lnSpc>
              </a:pPr>
            </a:p>
          </p:txBody>
        </p:sp>
      </p:grpSp>
      <p:grpSp>
        <p:nvGrpSpPr>
          <p:cNvPr name="Group 9" id="9"/>
          <p:cNvGrpSpPr/>
          <p:nvPr/>
        </p:nvGrpSpPr>
        <p:grpSpPr>
          <a:xfrm rot="0">
            <a:off x="5034273" y="2047743"/>
            <a:ext cx="6781840" cy="3760748"/>
            <a:chOff x="0" y="0"/>
            <a:chExt cx="1874907" cy="1039696"/>
          </a:xfrm>
        </p:grpSpPr>
        <p:sp>
          <p:nvSpPr>
            <p:cNvPr name="Freeform 10" id="10"/>
            <p:cNvSpPr/>
            <p:nvPr/>
          </p:nvSpPr>
          <p:spPr>
            <a:xfrm flipH="false" flipV="false" rot="0">
              <a:off x="0" y="0"/>
              <a:ext cx="1874907" cy="1039696"/>
            </a:xfrm>
            <a:custGeom>
              <a:avLst/>
              <a:gdLst/>
              <a:ahLst/>
              <a:cxnLst/>
              <a:rect r="r" b="b" t="t" l="l"/>
              <a:pathLst>
                <a:path h="1039696" w="1874907">
                  <a:moveTo>
                    <a:pt x="58220" y="0"/>
                  </a:moveTo>
                  <a:lnTo>
                    <a:pt x="1816687" y="0"/>
                  </a:lnTo>
                  <a:cubicBezTo>
                    <a:pt x="1848841" y="0"/>
                    <a:pt x="1874907" y="26066"/>
                    <a:pt x="1874907" y="58220"/>
                  </a:cubicBezTo>
                  <a:lnTo>
                    <a:pt x="1874907" y="981476"/>
                  </a:lnTo>
                  <a:cubicBezTo>
                    <a:pt x="1874907" y="1013630"/>
                    <a:pt x="1848841" y="1039696"/>
                    <a:pt x="1816687" y="1039696"/>
                  </a:cubicBezTo>
                  <a:lnTo>
                    <a:pt x="58220" y="1039696"/>
                  </a:lnTo>
                  <a:cubicBezTo>
                    <a:pt x="26066" y="1039696"/>
                    <a:pt x="0" y="1013630"/>
                    <a:pt x="0" y="981476"/>
                  </a:cubicBezTo>
                  <a:lnTo>
                    <a:pt x="0" y="58220"/>
                  </a:lnTo>
                  <a:cubicBezTo>
                    <a:pt x="0" y="26066"/>
                    <a:pt x="26066" y="0"/>
                    <a:pt x="58220" y="0"/>
                  </a:cubicBezTo>
                  <a:close/>
                </a:path>
              </a:pathLst>
            </a:custGeom>
            <a:solidFill>
              <a:srgbClr val="FFEC00"/>
            </a:solidFill>
          </p:spPr>
        </p:sp>
        <p:sp>
          <p:nvSpPr>
            <p:cNvPr name="TextBox 11" id="11"/>
            <p:cNvSpPr txBox="true"/>
            <p:nvPr/>
          </p:nvSpPr>
          <p:spPr>
            <a:xfrm>
              <a:off x="0" y="-9525"/>
              <a:ext cx="1874907" cy="1049221"/>
            </a:xfrm>
            <a:prstGeom prst="rect">
              <a:avLst/>
            </a:prstGeom>
          </p:spPr>
          <p:txBody>
            <a:bodyPr anchor="ctr" rtlCol="false" tIns="50800" lIns="50800" bIns="50800" rIns="50800"/>
            <a:lstStyle/>
            <a:p>
              <a:pPr algn="ctr">
                <a:lnSpc>
                  <a:spcPts val="2999"/>
                </a:lnSpc>
              </a:pPr>
            </a:p>
          </p:txBody>
        </p:sp>
      </p:grpSp>
      <p:grpSp>
        <p:nvGrpSpPr>
          <p:cNvPr name="Group 12" id="12"/>
          <p:cNvGrpSpPr/>
          <p:nvPr/>
        </p:nvGrpSpPr>
        <p:grpSpPr>
          <a:xfrm rot="0">
            <a:off x="12088352" y="1964601"/>
            <a:ext cx="5585682" cy="3547800"/>
            <a:chOff x="0" y="0"/>
            <a:chExt cx="1544217" cy="980825"/>
          </a:xfrm>
        </p:grpSpPr>
        <p:sp>
          <p:nvSpPr>
            <p:cNvPr name="Freeform 13" id="13"/>
            <p:cNvSpPr/>
            <p:nvPr/>
          </p:nvSpPr>
          <p:spPr>
            <a:xfrm flipH="false" flipV="false" rot="0">
              <a:off x="0" y="0"/>
              <a:ext cx="1544217" cy="980825"/>
            </a:xfrm>
            <a:custGeom>
              <a:avLst/>
              <a:gdLst/>
              <a:ahLst/>
              <a:cxnLst/>
              <a:rect r="r" b="b" t="t" l="l"/>
              <a:pathLst>
                <a:path h="980825" w="1544217">
                  <a:moveTo>
                    <a:pt x="70688" y="0"/>
                  </a:moveTo>
                  <a:lnTo>
                    <a:pt x="1473530" y="0"/>
                  </a:lnTo>
                  <a:cubicBezTo>
                    <a:pt x="1492277" y="0"/>
                    <a:pt x="1510257" y="7447"/>
                    <a:pt x="1523513" y="20704"/>
                  </a:cubicBezTo>
                  <a:cubicBezTo>
                    <a:pt x="1536770" y="33960"/>
                    <a:pt x="1544217" y="51940"/>
                    <a:pt x="1544217" y="70688"/>
                  </a:cubicBezTo>
                  <a:lnTo>
                    <a:pt x="1544217" y="910137"/>
                  </a:lnTo>
                  <a:cubicBezTo>
                    <a:pt x="1544217" y="928884"/>
                    <a:pt x="1536770" y="946864"/>
                    <a:pt x="1523513" y="960121"/>
                  </a:cubicBezTo>
                  <a:cubicBezTo>
                    <a:pt x="1510257" y="973377"/>
                    <a:pt x="1492277" y="980825"/>
                    <a:pt x="1473530" y="980825"/>
                  </a:cubicBezTo>
                  <a:lnTo>
                    <a:pt x="70688" y="980825"/>
                  </a:lnTo>
                  <a:cubicBezTo>
                    <a:pt x="51940" y="980825"/>
                    <a:pt x="33960" y="973377"/>
                    <a:pt x="20704" y="960121"/>
                  </a:cubicBezTo>
                  <a:cubicBezTo>
                    <a:pt x="7447" y="946864"/>
                    <a:pt x="0" y="928884"/>
                    <a:pt x="0" y="910137"/>
                  </a:cubicBezTo>
                  <a:lnTo>
                    <a:pt x="0" y="70688"/>
                  </a:lnTo>
                  <a:cubicBezTo>
                    <a:pt x="0" y="51940"/>
                    <a:pt x="7447" y="33960"/>
                    <a:pt x="20704" y="20704"/>
                  </a:cubicBezTo>
                  <a:cubicBezTo>
                    <a:pt x="33960" y="7447"/>
                    <a:pt x="51940" y="0"/>
                    <a:pt x="70688" y="0"/>
                  </a:cubicBezTo>
                  <a:close/>
                </a:path>
              </a:pathLst>
            </a:custGeom>
            <a:solidFill>
              <a:srgbClr val="FFEC00"/>
            </a:solidFill>
          </p:spPr>
        </p:sp>
        <p:sp>
          <p:nvSpPr>
            <p:cNvPr name="TextBox 14" id="14"/>
            <p:cNvSpPr txBox="true"/>
            <p:nvPr/>
          </p:nvSpPr>
          <p:spPr>
            <a:xfrm>
              <a:off x="0" y="-9525"/>
              <a:ext cx="1544217" cy="990350"/>
            </a:xfrm>
            <a:prstGeom prst="rect">
              <a:avLst/>
            </a:prstGeom>
          </p:spPr>
          <p:txBody>
            <a:bodyPr anchor="ctr" rtlCol="false" tIns="50800" lIns="50800" bIns="50800" rIns="50800"/>
            <a:lstStyle/>
            <a:p>
              <a:pPr algn="ctr">
                <a:lnSpc>
                  <a:spcPts val="2999"/>
                </a:lnSpc>
              </a:pPr>
            </a:p>
          </p:txBody>
        </p:sp>
      </p:grpSp>
      <p:sp>
        <p:nvSpPr>
          <p:cNvPr name="Freeform 15" id="15"/>
          <p:cNvSpPr/>
          <p:nvPr/>
        </p:nvSpPr>
        <p:spPr>
          <a:xfrm flipH="false" flipV="false" rot="-5400000">
            <a:off x="12681196" y="5650022"/>
            <a:ext cx="4314086" cy="4196403"/>
          </a:xfrm>
          <a:custGeom>
            <a:avLst/>
            <a:gdLst/>
            <a:ahLst/>
            <a:cxnLst/>
            <a:rect r="r" b="b" t="t" l="l"/>
            <a:pathLst>
              <a:path h="4196403" w="4314086">
                <a:moveTo>
                  <a:pt x="0" y="0"/>
                </a:moveTo>
                <a:lnTo>
                  <a:pt x="4314087" y="0"/>
                </a:lnTo>
                <a:lnTo>
                  <a:pt x="4314087" y="4196403"/>
                </a:lnTo>
                <a:lnTo>
                  <a:pt x="0" y="4196403"/>
                </a:lnTo>
                <a:lnTo>
                  <a:pt x="0" y="0"/>
                </a:lnTo>
                <a:close/>
              </a:path>
            </a:pathLst>
          </a:custGeom>
          <a:blipFill>
            <a:blip r:embed="rId3"/>
            <a:stretch>
              <a:fillRect l="0" t="-1402" r="0" b="-1402"/>
            </a:stretch>
          </a:blipFill>
        </p:spPr>
      </p:sp>
      <p:grpSp>
        <p:nvGrpSpPr>
          <p:cNvPr name="Group 16" id="16"/>
          <p:cNvGrpSpPr/>
          <p:nvPr/>
        </p:nvGrpSpPr>
        <p:grpSpPr>
          <a:xfrm rot="0">
            <a:off x="224597" y="2047743"/>
            <a:ext cx="4605672" cy="7667757"/>
            <a:chOff x="0" y="0"/>
            <a:chExt cx="1273284" cy="2119827"/>
          </a:xfrm>
        </p:grpSpPr>
        <p:sp>
          <p:nvSpPr>
            <p:cNvPr name="Freeform 17" id="17"/>
            <p:cNvSpPr/>
            <p:nvPr/>
          </p:nvSpPr>
          <p:spPr>
            <a:xfrm flipH="false" flipV="false" rot="0">
              <a:off x="0" y="0"/>
              <a:ext cx="1273284" cy="2119827"/>
            </a:xfrm>
            <a:custGeom>
              <a:avLst/>
              <a:gdLst/>
              <a:ahLst/>
              <a:cxnLst/>
              <a:rect r="r" b="b" t="t" l="l"/>
              <a:pathLst>
                <a:path h="2119827" w="1273284">
                  <a:moveTo>
                    <a:pt x="85729" y="0"/>
                  </a:moveTo>
                  <a:lnTo>
                    <a:pt x="1187555" y="0"/>
                  </a:lnTo>
                  <a:cubicBezTo>
                    <a:pt x="1234902" y="0"/>
                    <a:pt x="1273284" y="38382"/>
                    <a:pt x="1273284" y="85729"/>
                  </a:cubicBezTo>
                  <a:lnTo>
                    <a:pt x="1273284" y="2034099"/>
                  </a:lnTo>
                  <a:cubicBezTo>
                    <a:pt x="1273284" y="2081445"/>
                    <a:pt x="1234902" y="2119827"/>
                    <a:pt x="1187555" y="2119827"/>
                  </a:cubicBezTo>
                  <a:lnTo>
                    <a:pt x="85729" y="2119827"/>
                  </a:lnTo>
                  <a:cubicBezTo>
                    <a:pt x="38382" y="2119827"/>
                    <a:pt x="0" y="2081445"/>
                    <a:pt x="0" y="2034099"/>
                  </a:cubicBezTo>
                  <a:lnTo>
                    <a:pt x="0" y="85729"/>
                  </a:lnTo>
                  <a:cubicBezTo>
                    <a:pt x="0" y="38382"/>
                    <a:pt x="38382" y="0"/>
                    <a:pt x="85729" y="0"/>
                  </a:cubicBezTo>
                  <a:close/>
                </a:path>
              </a:pathLst>
            </a:custGeom>
            <a:solidFill>
              <a:srgbClr val="FFEC00"/>
            </a:solidFill>
          </p:spPr>
        </p:sp>
        <p:sp>
          <p:nvSpPr>
            <p:cNvPr name="TextBox 18" id="18"/>
            <p:cNvSpPr txBox="true"/>
            <p:nvPr/>
          </p:nvSpPr>
          <p:spPr>
            <a:xfrm>
              <a:off x="0" y="-9525"/>
              <a:ext cx="1273284" cy="2129352"/>
            </a:xfrm>
            <a:prstGeom prst="rect">
              <a:avLst/>
            </a:prstGeom>
          </p:spPr>
          <p:txBody>
            <a:bodyPr anchor="ctr" rtlCol="false" tIns="50800" lIns="50800" bIns="50800" rIns="50800"/>
            <a:lstStyle/>
            <a:p>
              <a:pPr algn="ctr">
                <a:lnSpc>
                  <a:spcPts val="2999"/>
                </a:lnSpc>
              </a:pPr>
            </a:p>
          </p:txBody>
        </p:sp>
      </p:grpSp>
      <p:sp>
        <p:nvSpPr>
          <p:cNvPr name="Freeform 19" id="19"/>
          <p:cNvSpPr/>
          <p:nvPr/>
        </p:nvSpPr>
        <p:spPr>
          <a:xfrm flipH="false" flipV="false" rot="-4498898">
            <a:off x="274020" y="2716691"/>
            <a:ext cx="4626852" cy="4626852"/>
          </a:xfrm>
          <a:custGeom>
            <a:avLst/>
            <a:gdLst/>
            <a:ahLst/>
            <a:cxnLst/>
            <a:rect r="r" b="b" t="t" l="l"/>
            <a:pathLst>
              <a:path h="4626852" w="4626852">
                <a:moveTo>
                  <a:pt x="0" y="0"/>
                </a:moveTo>
                <a:lnTo>
                  <a:pt x="4626852" y="0"/>
                </a:lnTo>
                <a:lnTo>
                  <a:pt x="4626852" y="4626852"/>
                </a:lnTo>
                <a:lnTo>
                  <a:pt x="0" y="4626852"/>
                </a:lnTo>
                <a:lnTo>
                  <a:pt x="0" y="0"/>
                </a:lnTo>
                <a:close/>
              </a:path>
            </a:pathLst>
          </a:custGeom>
          <a:blipFill>
            <a:blip r:embed="rId4"/>
            <a:stretch>
              <a:fillRect l="0" t="0" r="0" b="0"/>
            </a:stretch>
          </a:blipFill>
        </p:spPr>
      </p:sp>
      <p:sp>
        <p:nvSpPr>
          <p:cNvPr name="Freeform 20" id="20"/>
          <p:cNvSpPr/>
          <p:nvPr/>
        </p:nvSpPr>
        <p:spPr>
          <a:xfrm flipH="false" flipV="false" rot="0">
            <a:off x="7754938" y="2213065"/>
            <a:ext cx="3860476" cy="3430104"/>
          </a:xfrm>
          <a:custGeom>
            <a:avLst/>
            <a:gdLst/>
            <a:ahLst/>
            <a:cxnLst/>
            <a:rect r="r" b="b" t="t" l="l"/>
            <a:pathLst>
              <a:path h="3430104" w="3860476">
                <a:moveTo>
                  <a:pt x="0" y="0"/>
                </a:moveTo>
                <a:lnTo>
                  <a:pt x="3860475" y="0"/>
                </a:lnTo>
                <a:lnTo>
                  <a:pt x="3860475" y="3430104"/>
                </a:lnTo>
                <a:lnTo>
                  <a:pt x="0" y="3430104"/>
                </a:lnTo>
                <a:lnTo>
                  <a:pt x="0" y="0"/>
                </a:lnTo>
                <a:close/>
              </a:path>
            </a:pathLst>
          </a:custGeom>
          <a:blipFill>
            <a:blip r:embed="rId5"/>
            <a:stretch>
              <a:fillRect l="0" t="-6273" r="0" b="-6273"/>
            </a:stretch>
          </a:blipFill>
        </p:spPr>
      </p:sp>
      <p:sp>
        <p:nvSpPr>
          <p:cNvPr name="Freeform 21" id="21"/>
          <p:cNvSpPr/>
          <p:nvPr/>
        </p:nvSpPr>
        <p:spPr>
          <a:xfrm flipH="false" flipV="false" rot="0">
            <a:off x="15184958" y="1679467"/>
            <a:ext cx="2380210" cy="3832934"/>
          </a:xfrm>
          <a:custGeom>
            <a:avLst/>
            <a:gdLst/>
            <a:ahLst/>
            <a:cxnLst/>
            <a:rect r="r" b="b" t="t" l="l"/>
            <a:pathLst>
              <a:path h="3832934" w="2380210">
                <a:moveTo>
                  <a:pt x="0" y="0"/>
                </a:moveTo>
                <a:lnTo>
                  <a:pt x="2380209" y="0"/>
                </a:lnTo>
                <a:lnTo>
                  <a:pt x="2380209" y="3832934"/>
                </a:lnTo>
                <a:lnTo>
                  <a:pt x="0" y="3832934"/>
                </a:lnTo>
                <a:lnTo>
                  <a:pt x="0" y="0"/>
                </a:lnTo>
                <a:close/>
              </a:path>
            </a:pathLst>
          </a:custGeom>
          <a:blipFill>
            <a:blip r:embed="rId6"/>
            <a:stretch>
              <a:fillRect l="-29206" t="0" r="-31826" b="0"/>
            </a:stretch>
          </a:blipFill>
        </p:spPr>
      </p:sp>
      <p:sp>
        <p:nvSpPr>
          <p:cNvPr name="TextBox 22" id="22"/>
          <p:cNvSpPr txBox="true"/>
          <p:nvPr/>
        </p:nvSpPr>
        <p:spPr>
          <a:xfrm rot="0">
            <a:off x="571500" y="571500"/>
            <a:ext cx="10304934"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Squiggly Careers are now everyone’s reality</a:t>
            </a:r>
          </a:p>
        </p:txBody>
      </p:sp>
      <p:sp>
        <p:nvSpPr>
          <p:cNvPr name="TextBox 23" id="23"/>
          <p:cNvSpPr txBox="true"/>
          <p:nvPr/>
        </p:nvSpPr>
        <p:spPr>
          <a:xfrm rot="0">
            <a:off x="13959245" y="6361258"/>
            <a:ext cx="1905077" cy="1185784"/>
          </a:xfrm>
          <a:prstGeom prst="rect">
            <a:avLst/>
          </a:prstGeom>
        </p:spPr>
        <p:txBody>
          <a:bodyPr anchor="t" rtlCol="false" tIns="0" lIns="0" bIns="0" rIns="0">
            <a:spAutoFit/>
          </a:bodyPr>
          <a:lstStyle/>
          <a:p>
            <a:pPr algn="ctr">
              <a:lnSpc>
                <a:spcPts val="9433"/>
              </a:lnSpc>
            </a:pPr>
            <a:r>
              <a:rPr lang="en-US" b="true" sz="7547" spc="-377">
                <a:solidFill>
                  <a:srgbClr val="00CEB8"/>
                </a:solidFill>
                <a:latin typeface="Cerebri Bold"/>
                <a:ea typeface="Cerebri Bold"/>
                <a:cs typeface="Cerebri Bold"/>
                <a:sym typeface="Cerebri Bold"/>
              </a:rPr>
              <a:t>50%</a:t>
            </a:r>
          </a:p>
        </p:txBody>
      </p:sp>
      <p:sp>
        <p:nvSpPr>
          <p:cNvPr name="TextBox 24" id="24"/>
          <p:cNvSpPr txBox="true"/>
          <p:nvPr/>
        </p:nvSpPr>
        <p:spPr>
          <a:xfrm rot="0">
            <a:off x="1492409" y="4982492"/>
            <a:ext cx="2620491" cy="1547721"/>
          </a:xfrm>
          <a:prstGeom prst="rect">
            <a:avLst/>
          </a:prstGeom>
        </p:spPr>
        <p:txBody>
          <a:bodyPr anchor="t" rtlCol="false" tIns="0" lIns="0" bIns="0" rIns="0">
            <a:spAutoFit/>
          </a:bodyPr>
          <a:lstStyle/>
          <a:p>
            <a:pPr algn="ctr">
              <a:lnSpc>
                <a:spcPts val="12360"/>
              </a:lnSpc>
              <a:spcBef>
                <a:spcPct val="0"/>
              </a:spcBef>
            </a:pPr>
            <a:r>
              <a:rPr lang="en-US" b="true" sz="9888" spc="-494">
                <a:solidFill>
                  <a:srgbClr val="FFFFFF"/>
                </a:solidFill>
                <a:latin typeface="Cerebri Bold"/>
                <a:ea typeface="Cerebri Bold"/>
                <a:cs typeface="Cerebri Bold"/>
                <a:sym typeface="Cerebri Bold"/>
              </a:rPr>
              <a:t>88% </a:t>
            </a:r>
          </a:p>
        </p:txBody>
      </p:sp>
      <p:sp>
        <p:nvSpPr>
          <p:cNvPr name="TextBox 25" id="25"/>
          <p:cNvSpPr txBox="true"/>
          <p:nvPr/>
        </p:nvSpPr>
        <p:spPr>
          <a:xfrm rot="0">
            <a:off x="13564005" y="7711428"/>
            <a:ext cx="2799367" cy="1607312"/>
          </a:xfrm>
          <a:prstGeom prst="rect">
            <a:avLst/>
          </a:prstGeom>
        </p:spPr>
        <p:txBody>
          <a:bodyPr anchor="t" rtlCol="false" tIns="0" lIns="0" bIns="0" rIns="0">
            <a:spAutoFit/>
          </a:bodyPr>
          <a:lstStyle/>
          <a:p>
            <a:pPr algn="ctr">
              <a:lnSpc>
                <a:spcPts val="2536"/>
              </a:lnSpc>
            </a:pPr>
            <a:r>
              <a:rPr lang="en-US" sz="2029" spc="-30">
                <a:solidFill>
                  <a:srgbClr val="2B187D"/>
                </a:solidFill>
                <a:latin typeface="Cerebri"/>
                <a:ea typeface="Cerebri"/>
                <a:cs typeface="Cerebri"/>
                <a:sym typeface="Cerebri"/>
              </a:rPr>
              <a:t>of people say that would </a:t>
            </a:r>
          </a:p>
          <a:p>
            <a:pPr algn="ctr">
              <a:lnSpc>
                <a:spcPts val="2536"/>
              </a:lnSpc>
            </a:pPr>
            <a:r>
              <a:rPr lang="en-US" b="true" sz="2029" spc="-30">
                <a:solidFill>
                  <a:srgbClr val="2B187D"/>
                </a:solidFill>
                <a:latin typeface="Cerebri Bold"/>
                <a:ea typeface="Cerebri Bold"/>
                <a:cs typeface="Cerebri Bold"/>
                <a:sym typeface="Cerebri Bold"/>
              </a:rPr>
              <a:t>leave an organisation </a:t>
            </a:r>
          </a:p>
          <a:p>
            <a:pPr algn="ctr">
              <a:lnSpc>
                <a:spcPts val="2536"/>
              </a:lnSpc>
            </a:pPr>
            <a:r>
              <a:rPr lang="en-US" b="true" sz="2029" spc="-30">
                <a:solidFill>
                  <a:srgbClr val="2B187D"/>
                </a:solidFill>
                <a:latin typeface="Cerebri Bold"/>
                <a:ea typeface="Cerebri Bold"/>
                <a:cs typeface="Cerebri Bold"/>
                <a:sym typeface="Cerebri Bold"/>
              </a:rPr>
              <a:t>where they can’t progress </a:t>
            </a:r>
          </a:p>
          <a:p>
            <a:pPr algn="ctr">
              <a:lnSpc>
                <a:spcPts val="2536"/>
              </a:lnSpc>
            </a:pPr>
            <a:r>
              <a:rPr lang="en-US" sz="2029" spc="-30">
                <a:solidFill>
                  <a:srgbClr val="2B187D"/>
                </a:solidFill>
                <a:latin typeface="Cerebri"/>
                <a:ea typeface="Cerebri"/>
                <a:cs typeface="Cerebri"/>
                <a:sym typeface="Cerebri"/>
              </a:rPr>
              <a:t>in some way</a:t>
            </a:r>
          </a:p>
        </p:txBody>
      </p:sp>
      <p:sp>
        <p:nvSpPr>
          <p:cNvPr name="TextBox 26" id="26"/>
          <p:cNvSpPr txBox="true"/>
          <p:nvPr/>
        </p:nvSpPr>
        <p:spPr>
          <a:xfrm rot="0">
            <a:off x="1095136" y="7484228"/>
            <a:ext cx="3100067" cy="1774072"/>
          </a:xfrm>
          <a:prstGeom prst="rect">
            <a:avLst/>
          </a:prstGeom>
        </p:spPr>
        <p:txBody>
          <a:bodyPr anchor="t" rtlCol="false" tIns="0" lIns="0" bIns="0" rIns="0">
            <a:spAutoFit/>
          </a:bodyPr>
          <a:lstStyle/>
          <a:p>
            <a:pPr algn="ctr">
              <a:lnSpc>
                <a:spcPts val="2857"/>
              </a:lnSpc>
              <a:spcBef>
                <a:spcPct val="0"/>
              </a:spcBef>
            </a:pPr>
            <a:r>
              <a:rPr lang="en-US" sz="2286" spc="-34">
                <a:solidFill>
                  <a:srgbClr val="2B187D"/>
                </a:solidFill>
                <a:latin typeface="Cerebri"/>
                <a:ea typeface="Cerebri"/>
                <a:cs typeface="Cerebri"/>
                <a:sym typeface="Cerebri"/>
              </a:rPr>
              <a:t>of employers </a:t>
            </a:r>
            <a:r>
              <a:rPr lang="en-US" b="true" sz="2286" spc="-34">
                <a:solidFill>
                  <a:srgbClr val="00CEB8"/>
                </a:solidFill>
                <a:latin typeface="Cerebri Bold"/>
                <a:ea typeface="Cerebri Bold"/>
                <a:cs typeface="Cerebri Bold"/>
                <a:sym typeface="Cerebri Bold"/>
              </a:rPr>
              <a:t>prefer people with varied skills</a:t>
            </a:r>
            <a:r>
              <a:rPr lang="en-US" sz="2286" spc="-34">
                <a:solidFill>
                  <a:srgbClr val="2B187D"/>
                </a:solidFill>
                <a:latin typeface="Cerebri"/>
                <a:ea typeface="Cerebri"/>
                <a:cs typeface="Cerebri"/>
                <a:sym typeface="Cerebri"/>
              </a:rPr>
              <a:t> and experiences versus a traditional career path</a:t>
            </a:r>
          </a:p>
        </p:txBody>
      </p:sp>
      <p:sp>
        <p:nvSpPr>
          <p:cNvPr name="TextBox 27" id="27"/>
          <p:cNvSpPr txBox="true"/>
          <p:nvPr/>
        </p:nvSpPr>
        <p:spPr>
          <a:xfrm rot="0">
            <a:off x="5414674" y="2370776"/>
            <a:ext cx="2340264" cy="2835796"/>
          </a:xfrm>
          <a:prstGeom prst="rect">
            <a:avLst/>
          </a:prstGeom>
        </p:spPr>
        <p:txBody>
          <a:bodyPr anchor="t" rtlCol="false" tIns="0" lIns="0" bIns="0" rIns="0">
            <a:spAutoFit/>
          </a:bodyPr>
          <a:lstStyle/>
          <a:p>
            <a:pPr algn="l">
              <a:lnSpc>
                <a:spcPts val="2857"/>
              </a:lnSpc>
            </a:pPr>
            <a:r>
              <a:rPr lang="en-US" sz="2286" spc="-34">
                <a:solidFill>
                  <a:srgbClr val="2B187D"/>
                </a:solidFill>
                <a:latin typeface="Cerebri"/>
                <a:ea typeface="Cerebri"/>
                <a:cs typeface="Cerebri"/>
                <a:sym typeface="Cerebri"/>
              </a:rPr>
              <a:t>When organisations support people to ‘Squiggle </a:t>
            </a:r>
          </a:p>
          <a:p>
            <a:pPr algn="l">
              <a:lnSpc>
                <a:spcPts val="2857"/>
              </a:lnSpc>
            </a:pPr>
            <a:r>
              <a:rPr lang="en-US" sz="2286" spc="-34">
                <a:solidFill>
                  <a:srgbClr val="2B187D"/>
                </a:solidFill>
                <a:latin typeface="Cerebri"/>
                <a:ea typeface="Cerebri"/>
                <a:cs typeface="Cerebri"/>
                <a:sym typeface="Cerebri"/>
              </a:rPr>
              <a:t>&amp; Stay’, employees</a:t>
            </a:r>
          </a:p>
          <a:p>
            <a:pPr algn="l">
              <a:lnSpc>
                <a:spcPts val="2857"/>
              </a:lnSpc>
            </a:pPr>
            <a:r>
              <a:rPr lang="en-US" b="true" sz="2286" spc="-34">
                <a:solidFill>
                  <a:srgbClr val="00CEB8"/>
                </a:solidFill>
                <a:latin typeface="Cerebri Bold"/>
                <a:ea typeface="Cerebri Bold"/>
                <a:cs typeface="Cerebri Bold"/>
                <a:sym typeface="Cerebri Bold"/>
              </a:rPr>
              <a:t>stay for twice </a:t>
            </a:r>
          </a:p>
          <a:p>
            <a:pPr algn="l">
              <a:lnSpc>
                <a:spcPts val="2857"/>
              </a:lnSpc>
            </a:pPr>
            <a:r>
              <a:rPr lang="en-US" b="true" sz="2286" spc="-34">
                <a:solidFill>
                  <a:srgbClr val="00CEB8"/>
                </a:solidFill>
                <a:latin typeface="Cerebri Bold"/>
                <a:ea typeface="Cerebri Bold"/>
                <a:cs typeface="Cerebri Bold"/>
                <a:sym typeface="Cerebri Bold"/>
              </a:rPr>
              <a:t>as long</a:t>
            </a:r>
          </a:p>
        </p:txBody>
      </p:sp>
      <p:sp>
        <p:nvSpPr>
          <p:cNvPr name="TextBox 28" id="28"/>
          <p:cNvSpPr txBox="true"/>
          <p:nvPr/>
        </p:nvSpPr>
        <p:spPr>
          <a:xfrm rot="0">
            <a:off x="12325359" y="3824705"/>
            <a:ext cx="2859599" cy="1093431"/>
          </a:xfrm>
          <a:prstGeom prst="rect">
            <a:avLst/>
          </a:prstGeom>
        </p:spPr>
        <p:txBody>
          <a:bodyPr anchor="t" rtlCol="false" tIns="0" lIns="0" bIns="0" rIns="0">
            <a:spAutoFit/>
          </a:bodyPr>
          <a:lstStyle/>
          <a:p>
            <a:pPr algn="l">
              <a:lnSpc>
                <a:spcPts val="2858"/>
              </a:lnSpc>
            </a:pPr>
            <a:r>
              <a:rPr lang="en-US" sz="2286" spc="-34">
                <a:solidFill>
                  <a:srgbClr val="2B187D"/>
                </a:solidFill>
                <a:latin typeface="Cerebri"/>
                <a:ea typeface="Cerebri"/>
                <a:cs typeface="Cerebri"/>
                <a:sym typeface="Cerebri"/>
              </a:rPr>
              <a:t>of the jobs that will exist in 2030 </a:t>
            </a:r>
            <a:r>
              <a:rPr lang="en-US" b="true" sz="2286" spc="-34">
                <a:solidFill>
                  <a:srgbClr val="00CEB8"/>
                </a:solidFill>
                <a:latin typeface="Cerebri Bold"/>
                <a:ea typeface="Cerebri Bold"/>
                <a:cs typeface="Cerebri Bold"/>
                <a:sym typeface="Cerebri Bold"/>
              </a:rPr>
              <a:t>haven’t been invented yet </a:t>
            </a:r>
          </a:p>
        </p:txBody>
      </p:sp>
      <p:sp>
        <p:nvSpPr>
          <p:cNvPr name="TextBox 29" id="29"/>
          <p:cNvSpPr txBox="true"/>
          <p:nvPr/>
        </p:nvSpPr>
        <p:spPr>
          <a:xfrm rot="0">
            <a:off x="12230649" y="2155915"/>
            <a:ext cx="2859599" cy="1779871"/>
          </a:xfrm>
          <a:prstGeom prst="rect">
            <a:avLst/>
          </a:prstGeom>
        </p:spPr>
        <p:txBody>
          <a:bodyPr anchor="t" rtlCol="false" tIns="0" lIns="0" bIns="0" rIns="0">
            <a:spAutoFit/>
          </a:bodyPr>
          <a:lstStyle/>
          <a:p>
            <a:pPr algn="ctr">
              <a:lnSpc>
                <a:spcPts val="14160"/>
              </a:lnSpc>
            </a:pPr>
            <a:r>
              <a:rPr lang="en-US" b="true" sz="11328" spc="-566">
                <a:solidFill>
                  <a:srgbClr val="00CEB8"/>
                </a:solidFill>
                <a:latin typeface="Cerebri Bold"/>
                <a:ea typeface="Cerebri Bold"/>
                <a:cs typeface="Cerebri Bold"/>
                <a:sym typeface="Cerebri Bold"/>
              </a:rPr>
              <a:t>85%</a:t>
            </a:r>
          </a:p>
        </p:txBody>
      </p:sp>
      <p:sp>
        <p:nvSpPr>
          <p:cNvPr name="Freeform 30" id="30"/>
          <p:cNvSpPr/>
          <p:nvPr/>
        </p:nvSpPr>
        <p:spPr>
          <a:xfrm flipH="false" flipV="false" rot="0">
            <a:off x="5723967" y="6204942"/>
            <a:ext cx="5510743" cy="3368048"/>
          </a:xfrm>
          <a:custGeom>
            <a:avLst/>
            <a:gdLst/>
            <a:ahLst/>
            <a:cxnLst/>
            <a:rect r="r" b="b" t="t" l="l"/>
            <a:pathLst>
              <a:path h="3368048" w="5510743">
                <a:moveTo>
                  <a:pt x="0" y="0"/>
                </a:moveTo>
                <a:lnTo>
                  <a:pt x="5510743" y="0"/>
                </a:lnTo>
                <a:lnTo>
                  <a:pt x="5510743" y="3368048"/>
                </a:lnTo>
                <a:lnTo>
                  <a:pt x="0" y="3368048"/>
                </a:lnTo>
                <a:lnTo>
                  <a:pt x="0" y="0"/>
                </a:lnTo>
                <a:close/>
              </a:path>
            </a:pathLst>
          </a:custGeom>
          <a:blipFill>
            <a:blip r:embed="rId7"/>
            <a:stretch>
              <a:fillRect l="0" t="0" r="0" b="-9419"/>
            </a:stretch>
          </a:blipFill>
        </p:spPr>
      </p:sp>
      <p:grpSp>
        <p:nvGrpSpPr>
          <p:cNvPr name="Group 31" id="31"/>
          <p:cNvGrpSpPr/>
          <p:nvPr/>
        </p:nvGrpSpPr>
        <p:grpSpPr>
          <a:xfrm rot="0">
            <a:off x="6073419" y="7863997"/>
            <a:ext cx="2241997" cy="1602555"/>
            <a:chOff x="0" y="0"/>
            <a:chExt cx="689510" cy="492854"/>
          </a:xfrm>
        </p:grpSpPr>
        <p:sp>
          <p:nvSpPr>
            <p:cNvPr name="Freeform 32" id="32"/>
            <p:cNvSpPr/>
            <p:nvPr/>
          </p:nvSpPr>
          <p:spPr>
            <a:xfrm flipH="false" flipV="false" rot="0">
              <a:off x="0" y="0"/>
              <a:ext cx="689510" cy="492854"/>
            </a:xfrm>
            <a:custGeom>
              <a:avLst/>
              <a:gdLst/>
              <a:ahLst/>
              <a:cxnLst/>
              <a:rect r="r" b="b" t="t" l="l"/>
              <a:pathLst>
                <a:path h="492854" w="689510">
                  <a:moveTo>
                    <a:pt x="0" y="0"/>
                  </a:moveTo>
                  <a:lnTo>
                    <a:pt x="689510" y="0"/>
                  </a:lnTo>
                  <a:lnTo>
                    <a:pt x="689510" y="492854"/>
                  </a:lnTo>
                  <a:lnTo>
                    <a:pt x="0" y="492854"/>
                  </a:lnTo>
                  <a:close/>
                </a:path>
              </a:pathLst>
            </a:custGeom>
            <a:solidFill>
              <a:srgbClr val="FFFFFF"/>
            </a:solidFill>
          </p:spPr>
        </p:sp>
        <p:sp>
          <p:nvSpPr>
            <p:cNvPr name="TextBox 33" id="33"/>
            <p:cNvSpPr txBox="true"/>
            <p:nvPr/>
          </p:nvSpPr>
          <p:spPr>
            <a:xfrm>
              <a:off x="0" y="-9525"/>
              <a:ext cx="689510" cy="502379"/>
            </a:xfrm>
            <a:prstGeom prst="rect">
              <a:avLst/>
            </a:prstGeom>
          </p:spPr>
          <p:txBody>
            <a:bodyPr anchor="ctr" rtlCol="false" tIns="50800" lIns="50800" bIns="50800" rIns="50800"/>
            <a:lstStyle/>
            <a:p>
              <a:pPr algn="ctr">
                <a:lnSpc>
                  <a:spcPts val="2999"/>
                </a:lnSpc>
              </a:pPr>
            </a:p>
          </p:txBody>
        </p:sp>
      </p:grpSp>
      <p:sp>
        <p:nvSpPr>
          <p:cNvPr name="TextBox 34" id="34"/>
          <p:cNvSpPr txBox="true"/>
          <p:nvPr/>
        </p:nvSpPr>
        <p:spPr>
          <a:xfrm rot="0">
            <a:off x="8479338" y="7426018"/>
            <a:ext cx="2312896" cy="1954165"/>
          </a:xfrm>
          <a:prstGeom prst="rect">
            <a:avLst/>
          </a:prstGeom>
        </p:spPr>
        <p:txBody>
          <a:bodyPr anchor="t" rtlCol="false" tIns="0" lIns="0" bIns="0" rIns="0">
            <a:spAutoFit/>
          </a:bodyPr>
          <a:lstStyle/>
          <a:p>
            <a:pPr algn="l">
              <a:lnSpc>
                <a:spcPts val="2569"/>
              </a:lnSpc>
            </a:pPr>
            <a:r>
              <a:rPr lang="en-US" sz="2055" spc="-30">
                <a:solidFill>
                  <a:srgbClr val="2B187D"/>
                </a:solidFill>
                <a:latin typeface="Cerebri"/>
                <a:ea typeface="Cerebri"/>
                <a:cs typeface="Cerebri"/>
                <a:sym typeface="Cerebri"/>
              </a:rPr>
              <a:t>People starting work today will have </a:t>
            </a:r>
            <a:r>
              <a:rPr lang="en-US" b="true" sz="2055" spc="-30">
                <a:solidFill>
                  <a:srgbClr val="00CEB8"/>
                </a:solidFill>
                <a:latin typeface="Cerebri Bold"/>
                <a:ea typeface="Cerebri Bold"/>
                <a:cs typeface="Cerebri Bold"/>
                <a:sym typeface="Cerebri Bold"/>
              </a:rPr>
              <a:t>twice as many jobs</a:t>
            </a:r>
            <a:r>
              <a:rPr lang="en-US" sz="2055" spc="-30">
                <a:solidFill>
                  <a:srgbClr val="2B187D"/>
                </a:solidFill>
                <a:latin typeface="Cerebri"/>
                <a:ea typeface="Cerebri"/>
                <a:cs typeface="Cerebri"/>
                <a:sym typeface="Cerebri"/>
              </a:rPr>
              <a:t> over their careers compared to 15 years ago </a:t>
            </a:r>
          </a:p>
        </p:txBody>
      </p:sp>
      <p:sp>
        <p:nvSpPr>
          <p:cNvPr name="TextBox 35" id="35"/>
          <p:cNvSpPr txBox="true"/>
          <p:nvPr/>
        </p:nvSpPr>
        <p:spPr>
          <a:xfrm rot="0">
            <a:off x="5948333" y="7272300"/>
            <a:ext cx="2531005" cy="2353309"/>
          </a:xfrm>
          <a:prstGeom prst="rect">
            <a:avLst/>
          </a:prstGeom>
        </p:spPr>
        <p:txBody>
          <a:bodyPr anchor="t" rtlCol="false" tIns="0" lIns="0" bIns="0" rIns="0">
            <a:spAutoFit/>
          </a:bodyPr>
          <a:lstStyle/>
          <a:p>
            <a:pPr algn="ctr">
              <a:lnSpc>
                <a:spcPts val="18717"/>
              </a:lnSpc>
            </a:pPr>
            <a:r>
              <a:rPr lang="en-US" b="true" sz="14974" spc="-748">
                <a:solidFill>
                  <a:srgbClr val="00CEB8"/>
                </a:solidFill>
                <a:latin typeface="Cerebri Bold"/>
                <a:ea typeface="Cerebri Bold"/>
                <a:cs typeface="Cerebri Bold"/>
                <a:sym typeface="Cerebri Bold"/>
              </a:rPr>
              <a:t>2x</a:t>
            </a:r>
          </a:p>
        </p:txBody>
      </p:sp>
      <p:sp>
        <p:nvSpPr>
          <p:cNvPr name="Freeform 36" id="36"/>
          <p:cNvSpPr/>
          <p:nvPr/>
        </p:nvSpPr>
        <p:spPr>
          <a:xfrm flipH="false" flipV="false" rot="0">
            <a:off x="15612141" y="288855"/>
            <a:ext cx="2675859" cy="1108182"/>
          </a:xfrm>
          <a:custGeom>
            <a:avLst/>
            <a:gdLst/>
            <a:ahLst/>
            <a:cxnLst/>
            <a:rect r="r" b="b" t="t" l="l"/>
            <a:pathLst>
              <a:path h="1108182" w="2675859">
                <a:moveTo>
                  <a:pt x="0" y="0"/>
                </a:moveTo>
                <a:lnTo>
                  <a:pt x="2675859" y="0"/>
                </a:lnTo>
                <a:lnTo>
                  <a:pt x="2675859" y="1108182"/>
                </a:lnTo>
                <a:lnTo>
                  <a:pt x="0" y="1108182"/>
                </a:lnTo>
                <a:lnTo>
                  <a:pt x="0" y="0"/>
                </a:lnTo>
                <a:close/>
              </a:path>
            </a:pathLst>
          </a:custGeom>
          <a:blipFill>
            <a:blip r:embed="rId8"/>
            <a:stretch>
              <a:fillRect l="0" t="-7073" r="0" b="-7073"/>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TextBox 3" id="3"/>
          <p:cNvSpPr txBox="true"/>
          <p:nvPr/>
        </p:nvSpPr>
        <p:spPr>
          <a:xfrm rot="0">
            <a:off x="571500" y="571500"/>
            <a:ext cx="10304934"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Squiggly Careers are now everyone’s reality</a:t>
            </a:r>
          </a:p>
        </p:txBody>
      </p:sp>
      <p:sp>
        <p:nvSpPr>
          <p:cNvPr name="TextBox 4" id="4"/>
          <p:cNvSpPr txBox="true"/>
          <p:nvPr/>
        </p:nvSpPr>
        <p:spPr>
          <a:xfrm rot="0">
            <a:off x="571500" y="2047743"/>
            <a:ext cx="6597173" cy="5905748"/>
          </a:xfrm>
          <a:prstGeom prst="rect">
            <a:avLst/>
          </a:prstGeom>
        </p:spPr>
        <p:txBody>
          <a:bodyPr anchor="t" rtlCol="false" tIns="0" lIns="0" bIns="0" rIns="0">
            <a:spAutoFit/>
          </a:bodyPr>
          <a:lstStyle/>
          <a:p>
            <a:pPr algn="l">
              <a:lnSpc>
                <a:spcPts val="4799"/>
              </a:lnSpc>
            </a:pPr>
            <a:r>
              <a:rPr lang="en-US" sz="3999" spc="-39" b="true">
                <a:solidFill>
                  <a:srgbClr val="2B187D"/>
                </a:solidFill>
                <a:latin typeface="Cerebri Bold"/>
                <a:ea typeface="Cerebri Bold"/>
                <a:cs typeface="Cerebri Bold"/>
                <a:sym typeface="Cerebri Bold"/>
              </a:rPr>
              <a:t>Squiggly Careers increase ownership, opportunities and create a commitment to learning and growing </a:t>
            </a:r>
          </a:p>
          <a:p>
            <a:pPr algn="l">
              <a:lnSpc>
                <a:spcPts val="4799"/>
              </a:lnSpc>
            </a:pPr>
            <a:r>
              <a:rPr lang="en-US" sz="3999" spc="-39" b="true">
                <a:solidFill>
                  <a:srgbClr val="2B187D"/>
                </a:solidFill>
                <a:latin typeface="Cerebri Bold"/>
                <a:ea typeface="Cerebri Bold"/>
                <a:cs typeface="Cerebri Bold"/>
                <a:sym typeface="Cerebri Bold"/>
              </a:rPr>
              <a:t>in an organisation.</a:t>
            </a:r>
          </a:p>
          <a:p>
            <a:pPr algn="l">
              <a:lnSpc>
                <a:spcPts val="3120"/>
              </a:lnSpc>
            </a:pPr>
          </a:p>
          <a:p>
            <a:pPr algn="l">
              <a:lnSpc>
                <a:spcPts val="3359"/>
              </a:lnSpc>
            </a:pPr>
            <a:r>
              <a:rPr lang="en-US" sz="2799" spc="-27">
                <a:solidFill>
                  <a:srgbClr val="2B187D"/>
                </a:solidFill>
                <a:latin typeface="Cerebri"/>
                <a:ea typeface="Cerebri"/>
                <a:cs typeface="Cerebri"/>
                <a:sym typeface="Cerebri"/>
              </a:rPr>
              <a:t>Squiggly Careers are now everyone’s reality. People starting work today will have twice as many jobs over their careers compared to 15 years ago and 85% of the jobs that will exist in 2030 haven’t been invented yet.</a:t>
            </a:r>
          </a:p>
        </p:txBody>
      </p:sp>
      <p:sp>
        <p:nvSpPr>
          <p:cNvPr name="TextBox 5" id="5"/>
          <p:cNvSpPr txBox="true"/>
          <p:nvPr/>
        </p:nvSpPr>
        <p:spPr>
          <a:xfrm rot="0">
            <a:off x="7754938" y="2047743"/>
            <a:ext cx="9961563" cy="3352933"/>
          </a:xfrm>
          <a:prstGeom prst="rect">
            <a:avLst/>
          </a:prstGeom>
        </p:spPr>
        <p:txBody>
          <a:bodyPr anchor="t" rtlCol="false" tIns="0" lIns="0" bIns="0" rIns="0">
            <a:spAutoFit/>
          </a:bodyPr>
          <a:lstStyle/>
          <a:p>
            <a:pPr algn="l">
              <a:lnSpc>
                <a:spcPts val="3359"/>
              </a:lnSpc>
            </a:pPr>
            <a:r>
              <a:rPr lang="en-US" sz="2799" spc="-55">
                <a:solidFill>
                  <a:srgbClr val="2B187D"/>
                </a:solidFill>
                <a:latin typeface="Cerebri"/>
                <a:ea typeface="Cerebri"/>
                <a:cs typeface="Cerebri"/>
                <a:sym typeface="Cerebri"/>
              </a:rPr>
              <a:t>Growing in a job and career is a significant reason why people stay in organisations. Nearly 50% of people say they would </a:t>
            </a:r>
          </a:p>
          <a:p>
            <a:pPr algn="l">
              <a:lnSpc>
                <a:spcPts val="3359"/>
              </a:lnSpc>
            </a:pPr>
            <a:r>
              <a:rPr lang="en-US" sz="2799" spc="-55">
                <a:solidFill>
                  <a:srgbClr val="2B187D"/>
                </a:solidFill>
                <a:latin typeface="Cerebri"/>
                <a:ea typeface="Cerebri"/>
                <a:cs typeface="Cerebri"/>
                <a:sym typeface="Cerebri"/>
              </a:rPr>
              <a:t>leave a job that doesn’t offer progression. But flatter organisations with fewer layers mean that progression needs </a:t>
            </a:r>
          </a:p>
          <a:p>
            <a:pPr algn="l">
              <a:lnSpc>
                <a:spcPts val="3359"/>
              </a:lnSpc>
            </a:pPr>
            <a:r>
              <a:rPr lang="en-US" sz="2799" spc="-55">
                <a:solidFill>
                  <a:srgbClr val="2B187D"/>
                </a:solidFill>
                <a:latin typeface="Cerebri"/>
                <a:ea typeface="Cerebri"/>
                <a:cs typeface="Cerebri"/>
                <a:sym typeface="Cerebri"/>
              </a:rPr>
              <a:t>to mean much more than promotion. </a:t>
            </a:r>
          </a:p>
          <a:p>
            <a:pPr algn="l">
              <a:lnSpc>
                <a:spcPts val="3359"/>
              </a:lnSpc>
            </a:pPr>
          </a:p>
          <a:p>
            <a:pPr algn="l">
              <a:lnSpc>
                <a:spcPts val="3359"/>
              </a:lnSpc>
            </a:pPr>
            <a:r>
              <a:rPr lang="en-US" b="true" sz="2799" spc="-55">
                <a:solidFill>
                  <a:srgbClr val="00CEB8"/>
                </a:solidFill>
                <a:latin typeface="Cerebri Bold"/>
                <a:ea typeface="Cerebri Bold"/>
                <a:cs typeface="Cerebri Bold"/>
                <a:sym typeface="Cerebri Bold"/>
              </a:rPr>
              <a:t>Investing in squiggly careers creates better outcomes for everyone. </a:t>
            </a:r>
          </a:p>
        </p:txBody>
      </p:sp>
      <p:sp>
        <p:nvSpPr>
          <p:cNvPr name="TextBox 6" id="6"/>
          <p:cNvSpPr txBox="true"/>
          <p:nvPr/>
        </p:nvSpPr>
        <p:spPr>
          <a:xfrm rot="0">
            <a:off x="8123947" y="5524334"/>
            <a:ext cx="9135353" cy="3352800"/>
          </a:xfrm>
          <a:prstGeom prst="rect">
            <a:avLst/>
          </a:prstGeom>
        </p:spPr>
        <p:txBody>
          <a:bodyPr anchor="t" rtlCol="false" tIns="0" lIns="0" bIns="0" rIns="0">
            <a:spAutoFit/>
          </a:bodyPr>
          <a:lstStyle/>
          <a:p>
            <a:pPr algn="l">
              <a:lnSpc>
                <a:spcPts val="3359"/>
              </a:lnSpc>
            </a:pPr>
            <a:r>
              <a:rPr lang="en-US" sz="2799" spc="-55">
                <a:solidFill>
                  <a:srgbClr val="2B187D"/>
                </a:solidFill>
                <a:latin typeface="Cerebri"/>
                <a:ea typeface="Cerebri"/>
                <a:cs typeface="Cerebri"/>
                <a:sym typeface="Cerebri"/>
              </a:rPr>
              <a:t>Organisations who support people to ‘Squiggle &amp; Stay’ find that employees stay almost twice as long as those </a:t>
            </a:r>
          </a:p>
          <a:p>
            <a:pPr algn="l">
              <a:lnSpc>
                <a:spcPts val="3359"/>
              </a:lnSpc>
            </a:pPr>
            <a:r>
              <a:rPr lang="en-US" sz="2799" spc="-55">
                <a:solidFill>
                  <a:srgbClr val="2B187D"/>
                </a:solidFill>
                <a:latin typeface="Cerebri"/>
                <a:ea typeface="Cerebri"/>
                <a:cs typeface="Cerebri"/>
                <a:sym typeface="Cerebri"/>
              </a:rPr>
              <a:t>that don’t. </a:t>
            </a:r>
          </a:p>
          <a:p>
            <a:pPr algn="l">
              <a:lnSpc>
                <a:spcPts val="3359"/>
              </a:lnSpc>
            </a:pPr>
          </a:p>
          <a:p>
            <a:pPr algn="l">
              <a:lnSpc>
                <a:spcPts val="3359"/>
              </a:lnSpc>
            </a:pPr>
            <a:r>
              <a:rPr lang="en-US" sz="2799" spc="-55">
                <a:solidFill>
                  <a:srgbClr val="2B187D"/>
                </a:solidFill>
                <a:latin typeface="Cerebri"/>
                <a:ea typeface="Cerebri"/>
                <a:cs typeface="Cerebri"/>
                <a:sym typeface="Cerebri"/>
              </a:rPr>
              <a:t>Individuals who take ownership for their careers create more opportunities and increase their relevance and resilience.</a:t>
            </a:r>
          </a:p>
          <a:p>
            <a:pPr algn="l">
              <a:lnSpc>
                <a:spcPts val="3359"/>
              </a:lnSpc>
            </a:pPr>
          </a:p>
        </p:txBody>
      </p:sp>
      <p:sp>
        <p:nvSpPr>
          <p:cNvPr name="Freeform 7" id="7"/>
          <p:cNvSpPr/>
          <p:nvPr/>
        </p:nvSpPr>
        <p:spPr>
          <a:xfrm flipH="false" flipV="false" rot="0">
            <a:off x="7754938" y="5556797"/>
            <a:ext cx="263622" cy="299571"/>
          </a:xfrm>
          <a:custGeom>
            <a:avLst/>
            <a:gdLst/>
            <a:ahLst/>
            <a:cxnLst/>
            <a:rect r="r" b="b" t="t" l="l"/>
            <a:pathLst>
              <a:path h="299571" w="263622">
                <a:moveTo>
                  <a:pt x="0" y="0"/>
                </a:moveTo>
                <a:lnTo>
                  <a:pt x="263622" y="0"/>
                </a:lnTo>
                <a:lnTo>
                  <a:pt x="263622" y="299570"/>
                </a:lnTo>
                <a:lnTo>
                  <a:pt x="0" y="299570"/>
                </a:lnTo>
                <a:lnTo>
                  <a:pt x="0" y="0"/>
                </a:lnTo>
                <a:close/>
              </a:path>
            </a:pathLst>
          </a:custGeom>
          <a:blipFill>
            <a:blip r:embed="rId3"/>
            <a:stretch>
              <a:fillRect l="0" t="0" r="0" b="0"/>
            </a:stretch>
          </a:blipFill>
        </p:spPr>
      </p:sp>
      <p:sp>
        <p:nvSpPr>
          <p:cNvPr name="Freeform 8" id="8"/>
          <p:cNvSpPr/>
          <p:nvPr/>
        </p:nvSpPr>
        <p:spPr>
          <a:xfrm flipH="false" flipV="false" rot="0">
            <a:off x="7754938" y="7263197"/>
            <a:ext cx="263622" cy="299571"/>
          </a:xfrm>
          <a:custGeom>
            <a:avLst/>
            <a:gdLst/>
            <a:ahLst/>
            <a:cxnLst/>
            <a:rect r="r" b="b" t="t" l="l"/>
            <a:pathLst>
              <a:path h="299571" w="263622">
                <a:moveTo>
                  <a:pt x="0" y="0"/>
                </a:moveTo>
                <a:lnTo>
                  <a:pt x="263622" y="0"/>
                </a:lnTo>
                <a:lnTo>
                  <a:pt x="263622" y="299570"/>
                </a:lnTo>
                <a:lnTo>
                  <a:pt x="0" y="299570"/>
                </a:lnTo>
                <a:lnTo>
                  <a:pt x="0" y="0"/>
                </a:lnTo>
                <a:close/>
              </a:path>
            </a:pathLst>
          </a:custGeom>
          <a:blipFill>
            <a:blip r:embed="rId3"/>
            <a:stretch>
              <a:fillRect l="0" t="0" r="0" b="0"/>
            </a:stretch>
          </a:blipFill>
        </p:spPr>
      </p:sp>
      <p:sp>
        <p:nvSpPr>
          <p:cNvPr name="TextBox 9" id="9"/>
          <p:cNvSpPr txBox="true"/>
          <p:nvPr/>
        </p:nvSpPr>
        <p:spPr>
          <a:xfrm rot="0">
            <a:off x="7858174" y="8886825"/>
            <a:ext cx="9961563" cy="838233"/>
          </a:xfrm>
          <a:prstGeom prst="rect">
            <a:avLst/>
          </a:prstGeom>
        </p:spPr>
        <p:txBody>
          <a:bodyPr anchor="t" rtlCol="false" tIns="0" lIns="0" bIns="0" rIns="0">
            <a:spAutoFit/>
          </a:bodyPr>
          <a:lstStyle/>
          <a:p>
            <a:pPr algn="l">
              <a:lnSpc>
                <a:spcPts val="3359"/>
              </a:lnSpc>
            </a:pPr>
            <a:r>
              <a:rPr lang="en-US" b="true" sz="2799" spc="-55">
                <a:solidFill>
                  <a:srgbClr val="00CEB8"/>
                </a:solidFill>
                <a:latin typeface="Cerebri Bold"/>
                <a:ea typeface="Cerebri Bold"/>
                <a:cs typeface="Cerebri Bold"/>
                <a:sym typeface="Cerebri Bold"/>
              </a:rPr>
              <a:t>It’s time to lose the ladder and help everyone succeed in their squiggly career.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EC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571500" y="2019168"/>
            <a:ext cx="14366875" cy="3552825"/>
          </a:xfrm>
          <a:prstGeom prst="rect">
            <a:avLst/>
          </a:prstGeom>
        </p:spPr>
        <p:txBody>
          <a:bodyPr anchor="t" rtlCol="false" tIns="0" lIns="0" bIns="0" rIns="0">
            <a:spAutoFit/>
          </a:bodyPr>
          <a:lstStyle/>
          <a:p>
            <a:pPr algn="l">
              <a:lnSpc>
                <a:spcPts val="9375"/>
              </a:lnSpc>
            </a:pPr>
            <a:r>
              <a:rPr lang="en-US" sz="7500" spc="-75" b="true">
                <a:solidFill>
                  <a:srgbClr val="FFFFFF"/>
                </a:solidFill>
                <a:latin typeface="Cerebri Bold"/>
                <a:ea typeface="Cerebri Bold"/>
                <a:cs typeface="Cerebri Bold"/>
                <a:sym typeface="Cerebri Bold"/>
              </a:rPr>
              <a:t>How to get started </a:t>
            </a:r>
          </a:p>
          <a:p>
            <a:pPr algn="l">
              <a:lnSpc>
                <a:spcPts val="9375"/>
              </a:lnSpc>
            </a:pPr>
            <a:r>
              <a:rPr lang="en-US" sz="7500" spc="-75" b="true">
                <a:solidFill>
                  <a:srgbClr val="FFFFFF"/>
                </a:solidFill>
                <a:latin typeface="Cerebri Bold"/>
                <a:ea typeface="Cerebri Bold"/>
                <a:cs typeface="Cerebri Bold"/>
                <a:sym typeface="Cerebri Bold"/>
              </a:rPr>
              <a:t>with squiggly careers</a:t>
            </a:r>
          </a:p>
          <a:p>
            <a:pPr algn="l">
              <a:lnSpc>
                <a:spcPts val="9375"/>
              </a:lnSpc>
            </a:pPr>
          </a:p>
        </p:txBody>
      </p:sp>
      <p:sp>
        <p:nvSpPr>
          <p:cNvPr name="Freeform 4" id="4"/>
          <p:cNvSpPr/>
          <p:nvPr/>
        </p:nvSpPr>
        <p:spPr>
          <a:xfrm flipH="false" flipV="false" rot="0">
            <a:off x="15649407" y="288855"/>
            <a:ext cx="2508512" cy="1108182"/>
          </a:xfrm>
          <a:custGeom>
            <a:avLst/>
            <a:gdLst/>
            <a:ahLst/>
            <a:cxnLst/>
            <a:rect r="r" b="b" t="t" l="l"/>
            <a:pathLst>
              <a:path h="1108182" w="2508512">
                <a:moveTo>
                  <a:pt x="0" y="0"/>
                </a:moveTo>
                <a:lnTo>
                  <a:pt x="2508512" y="0"/>
                </a:lnTo>
                <a:lnTo>
                  <a:pt x="2508512" y="1108182"/>
                </a:lnTo>
                <a:lnTo>
                  <a:pt x="0" y="1108182"/>
                </a:lnTo>
                <a:lnTo>
                  <a:pt x="0" y="0"/>
                </a:lnTo>
                <a:close/>
              </a:path>
            </a:pathLst>
          </a:custGeom>
          <a:blipFill>
            <a:blip r:embed="rId3"/>
            <a:stretch>
              <a:fillRect l="0" t="-4764" r="-2356" b="-4764"/>
            </a:stretch>
          </a:blipFill>
        </p:spPr>
      </p:sp>
      <p:sp>
        <p:nvSpPr>
          <p:cNvPr name="TextBox 5" id="5"/>
          <p:cNvSpPr txBox="true"/>
          <p:nvPr/>
        </p:nvSpPr>
        <p:spPr>
          <a:xfrm rot="0">
            <a:off x="571500" y="571500"/>
            <a:ext cx="10155147" cy="609617"/>
          </a:xfrm>
          <a:prstGeom prst="rect">
            <a:avLst/>
          </a:prstGeom>
        </p:spPr>
        <p:txBody>
          <a:bodyPr anchor="t" rtlCol="false" tIns="0" lIns="0" bIns="0" rIns="0">
            <a:spAutoFit/>
          </a:bodyPr>
          <a:lstStyle/>
          <a:p>
            <a:pPr algn="l">
              <a:lnSpc>
                <a:spcPts val="4800"/>
              </a:lnSpc>
            </a:pPr>
            <a:r>
              <a:rPr lang="en-US" sz="4000" spc="-80" b="true">
                <a:solidFill>
                  <a:srgbClr val="FFFFFF"/>
                </a:solidFill>
                <a:latin typeface="Cerebri Bold"/>
                <a:ea typeface="Cerebri Bold"/>
                <a:cs typeface="Cerebri Bold"/>
                <a:sym typeface="Cerebri Bold"/>
              </a:rPr>
              <a:t>Squiggly Careers Company Toolkit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Freeform 3" id="3"/>
          <p:cNvSpPr/>
          <p:nvPr/>
        </p:nvSpPr>
        <p:spPr>
          <a:xfrm flipH="false" flipV="false" rot="0">
            <a:off x="15928900" y="288855"/>
            <a:ext cx="2359100" cy="1108182"/>
          </a:xfrm>
          <a:custGeom>
            <a:avLst/>
            <a:gdLst/>
            <a:ahLst/>
            <a:cxnLst/>
            <a:rect r="r" b="b" t="t" l="l"/>
            <a:pathLst>
              <a:path h="1108182" w="2359100">
                <a:moveTo>
                  <a:pt x="0" y="0"/>
                </a:moveTo>
                <a:lnTo>
                  <a:pt x="2359100" y="0"/>
                </a:lnTo>
                <a:lnTo>
                  <a:pt x="2359100" y="1108182"/>
                </a:lnTo>
                <a:lnTo>
                  <a:pt x="0" y="1108182"/>
                </a:lnTo>
                <a:lnTo>
                  <a:pt x="0" y="0"/>
                </a:lnTo>
                <a:close/>
              </a:path>
            </a:pathLst>
          </a:custGeom>
          <a:blipFill>
            <a:blip r:embed="rId3"/>
            <a:stretch>
              <a:fillRect l="-3787" t="-2223" r="0" b="-2223"/>
            </a:stretch>
          </a:blipFill>
        </p:spPr>
      </p:sp>
      <p:sp>
        <p:nvSpPr>
          <p:cNvPr name="TextBox 4" id="4"/>
          <p:cNvSpPr txBox="true"/>
          <p:nvPr/>
        </p:nvSpPr>
        <p:spPr>
          <a:xfrm rot="0">
            <a:off x="8018888" y="2133600"/>
            <a:ext cx="9697612" cy="7544098"/>
          </a:xfrm>
          <a:prstGeom prst="rect">
            <a:avLst/>
          </a:prstGeom>
        </p:spPr>
        <p:txBody>
          <a:bodyPr anchor="t" rtlCol="false" tIns="0" lIns="0" bIns="0" rIns="0">
            <a:spAutoFit/>
          </a:bodyPr>
          <a:lstStyle/>
          <a:p>
            <a:pPr algn="l">
              <a:lnSpc>
                <a:spcPts val="3359"/>
              </a:lnSpc>
            </a:pPr>
            <a:r>
              <a:rPr lang="en-US" sz="2799" spc="-69" b="true">
                <a:solidFill>
                  <a:srgbClr val="2B187D"/>
                </a:solidFill>
                <a:latin typeface="Cerebri Bold"/>
                <a:ea typeface="Cerebri Bold"/>
                <a:cs typeface="Cerebri Bold"/>
                <a:sym typeface="Cerebri Bold"/>
              </a:rPr>
              <a:t>To create momentum with squiggly careers in your company, we’ve got three</a:t>
            </a:r>
            <a:r>
              <a:rPr lang="en-US" sz="2799" spc="-69" b="true">
                <a:solidFill>
                  <a:srgbClr val="2B187D"/>
                </a:solidFill>
                <a:latin typeface="Cerebri Bold"/>
                <a:ea typeface="Cerebri Bold"/>
                <a:cs typeface="Cerebri Bold"/>
                <a:sym typeface="Cerebri Bold"/>
              </a:rPr>
              <a:t> ideas for action and tools </a:t>
            </a:r>
          </a:p>
          <a:p>
            <a:pPr algn="l">
              <a:lnSpc>
                <a:spcPts val="3359"/>
              </a:lnSpc>
            </a:pPr>
            <a:r>
              <a:rPr lang="en-US" sz="2799" spc="-69" b="true">
                <a:solidFill>
                  <a:srgbClr val="2B187D"/>
                </a:solidFill>
                <a:latin typeface="Cerebri Bold"/>
                <a:ea typeface="Cerebri Bold"/>
                <a:cs typeface="Cerebri Bold"/>
                <a:sym typeface="Cerebri Bold"/>
              </a:rPr>
              <a:t>to help you get started. </a:t>
            </a:r>
          </a:p>
          <a:p>
            <a:pPr algn="l">
              <a:lnSpc>
                <a:spcPts val="3359"/>
              </a:lnSpc>
            </a:pPr>
          </a:p>
          <a:p>
            <a:pPr algn="l">
              <a:lnSpc>
                <a:spcPts val="3359"/>
              </a:lnSpc>
            </a:pPr>
            <a:r>
              <a:rPr lang="en-US" b="true" sz="2799" spc="-69">
                <a:solidFill>
                  <a:srgbClr val="00CEB8"/>
                </a:solidFill>
                <a:latin typeface="Cerebri Bold"/>
                <a:ea typeface="Cerebri Bold"/>
                <a:cs typeface="Cerebri Bold"/>
                <a:sym typeface="Cerebri Bold"/>
                <a:hlinkClick r:id="rId4" action="ppaction://hlinksldjump"/>
              </a:rPr>
              <a:t>1. Skills</a:t>
            </a:r>
            <a:r>
              <a:rPr lang="en-US" sz="2799" spc="-69" b="true">
                <a:solidFill>
                  <a:srgbClr val="2B187D"/>
                </a:solidFill>
                <a:latin typeface="Cerebri Bold"/>
                <a:ea typeface="Cerebri Bold"/>
                <a:cs typeface="Cerebri Bold"/>
                <a:sym typeface="Cerebri Bold"/>
              </a:rPr>
              <a:t> </a:t>
            </a:r>
          </a:p>
          <a:p>
            <a:pPr algn="l">
              <a:lnSpc>
                <a:spcPts val="3359"/>
              </a:lnSpc>
            </a:pPr>
            <a:r>
              <a:rPr lang="en-US" sz="2799" spc="-69" b="true">
                <a:solidFill>
                  <a:srgbClr val="2B187D"/>
                </a:solidFill>
                <a:latin typeface="Cerebri Bold"/>
                <a:ea typeface="Cerebri Bold"/>
                <a:cs typeface="Cerebri Bold"/>
                <a:sym typeface="Cerebri Bold"/>
              </a:rPr>
              <a:t>Run a Skills Sprint</a:t>
            </a:r>
          </a:p>
          <a:p>
            <a:pPr algn="l">
              <a:lnSpc>
                <a:spcPts val="3359"/>
              </a:lnSpc>
            </a:pPr>
            <a:r>
              <a:rPr lang="en-US" sz="2799" spc="-69">
                <a:solidFill>
                  <a:srgbClr val="2B187D"/>
                </a:solidFill>
                <a:latin typeface="Cerebri"/>
                <a:ea typeface="Cerebri"/>
                <a:cs typeface="Cerebri"/>
                <a:sym typeface="Cerebri"/>
              </a:rPr>
              <a:t>Build an everyday learning habit with</a:t>
            </a:r>
            <a:r>
              <a:rPr lang="en-US" sz="2799" spc="-69">
                <a:solidFill>
                  <a:srgbClr val="2B187D"/>
                </a:solidFill>
                <a:latin typeface="Cerebri"/>
                <a:ea typeface="Cerebri"/>
                <a:cs typeface="Cerebri"/>
                <a:sym typeface="Cerebri"/>
                <a:hlinkClick r:id="rId4" action="ppaction://hlinksldjump"/>
              </a:rPr>
              <a:t> our guide to running </a:t>
            </a:r>
          </a:p>
          <a:p>
            <a:pPr algn="l">
              <a:lnSpc>
                <a:spcPts val="3359"/>
              </a:lnSpc>
            </a:pPr>
            <a:r>
              <a:rPr lang="en-US" sz="2799" spc="-69">
                <a:solidFill>
                  <a:srgbClr val="2B187D"/>
                </a:solidFill>
                <a:latin typeface="Cerebri"/>
                <a:ea typeface="Cerebri"/>
                <a:cs typeface="Cerebri"/>
                <a:sym typeface="Cerebri"/>
                <a:hlinkClick r:id="rId4" action="ppaction://hlinksldjump"/>
              </a:rPr>
              <a:t>a skills sprint for teams </a:t>
            </a:r>
          </a:p>
          <a:p>
            <a:pPr algn="l">
              <a:lnSpc>
                <a:spcPts val="3359"/>
              </a:lnSpc>
            </a:pPr>
          </a:p>
          <a:p>
            <a:pPr algn="l">
              <a:lnSpc>
                <a:spcPts val="3359"/>
              </a:lnSpc>
            </a:pPr>
            <a:r>
              <a:rPr lang="en-US" b="true" sz="2799" spc="-69">
                <a:solidFill>
                  <a:srgbClr val="00CEB8"/>
                </a:solidFill>
                <a:latin typeface="Cerebri Bold"/>
                <a:ea typeface="Cerebri Bold"/>
                <a:cs typeface="Cerebri Bold"/>
                <a:sym typeface="Cerebri Bold"/>
                <a:hlinkClick r:id="rId5" tooltip="https://www.canva.com/design/DAF5UGMCuzg/-B-FQrOHHzVtcg2jvd1WCA/edit"/>
              </a:rPr>
              <a:t>2. Support</a:t>
            </a:r>
            <a:r>
              <a:rPr lang="en-US" sz="2799" spc="-69">
                <a:solidFill>
                  <a:srgbClr val="00CEB8"/>
                </a:solidFill>
                <a:latin typeface="Cerebri"/>
                <a:ea typeface="Cerebri"/>
                <a:cs typeface="Cerebri"/>
                <a:sym typeface="Cerebri"/>
              </a:rPr>
              <a:t> </a:t>
            </a:r>
          </a:p>
          <a:p>
            <a:pPr algn="l">
              <a:lnSpc>
                <a:spcPts val="3359"/>
              </a:lnSpc>
            </a:pPr>
            <a:r>
              <a:rPr lang="en-US" sz="2799" spc="-69" b="true">
                <a:solidFill>
                  <a:srgbClr val="2B187D"/>
                </a:solidFill>
                <a:latin typeface="Cerebri Bold"/>
                <a:ea typeface="Cerebri Bold"/>
                <a:cs typeface="Cerebri Bold"/>
                <a:sym typeface="Cerebri Bold"/>
              </a:rPr>
              <a:t>Improve career conversations</a:t>
            </a:r>
            <a:r>
              <a:rPr lang="en-US" sz="2799" spc="-69">
                <a:solidFill>
                  <a:srgbClr val="00CEB8"/>
                </a:solidFill>
                <a:latin typeface="Cerebri"/>
                <a:ea typeface="Cerebri"/>
                <a:cs typeface="Cerebri"/>
                <a:sym typeface="Cerebri"/>
              </a:rPr>
              <a:t> </a:t>
            </a:r>
          </a:p>
          <a:p>
            <a:pPr algn="l">
              <a:lnSpc>
                <a:spcPts val="3359"/>
              </a:lnSpc>
            </a:pPr>
            <a:r>
              <a:rPr lang="en-US" sz="2799" spc="-69">
                <a:solidFill>
                  <a:srgbClr val="2B187D"/>
                </a:solidFill>
                <a:latin typeface="Cerebri"/>
                <a:ea typeface="Cerebri"/>
                <a:cs typeface="Cerebri"/>
                <a:sym typeface="Cerebri"/>
                <a:hlinkClick r:id="rId6" tooltip="https://www.canva.com/design/DAF5UGMCuzg/-B-FQrOHHzVtcg2jvd1WCA/edit"/>
              </a:rPr>
              <a:t>Have a great career conversation using our </a:t>
            </a:r>
          </a:p>
          <a:p>
            <a:pPr algn="l">
              <a:lnSpc>
                <a:spcPts val="3359"/>
              </a:lnSpc>
            </a:pPr>
            <a:r>
              <a:rPr lang="en-US" sz="2799" spc="-69">
                <a:solidFill>
                  <a:srgbClr val="2B187D"/>
                </a:solidFill>
                <a:latin typeface="Cerebri"/>
                <a:ea typeface="Cerebri"/>
                <a:cs typeface="Cerebri"/>
                <a:sym typeface="Cerebri"/>
                <a:hlinkClick r:id="rId7" tooltip="https://www.canva.com/design/DAF5UGMCuzg/-B-FQrOHHzVtcg2jvd1WCA/edit"/>
              </a:rPr>
              <a:t>Career Canvas</a:t>
            </a:r>
          </a:p>
          <a:p>
            <a:pPr algn="l">
              <a:lnSpc>
                <a:spcPts val="3359"/>
              </a:lnSpc>
            </a:pPr>
          </a:p>
          <a:p>
            <a:pPr algn="l">
              <a:lnSpc>
                <a:spcPts val="3359"/>
              </a:lnSpc>
            </a:pPr>
            <a:r>
              <a:rPr lang="en-US" b="true" sz="2799" spc="-69">
                <a:solidFill>
                  <a:srgbClr val="00CEB8"/>
                </a:solidFill>
                <a:latin typeface="Cerebri Bold"/>
                <a:ea typeface="Cerebri Bold"/>
                <a:cs typeface="Cerebri Bold"/>
                <a:sym typeface="Cerebri Bold"/>
              </a:rPr>
              <a:t>3. </a:t>
            </a:r>
            <a:r>
              <a:rPr lang="en-US" sz="2799" spc="-69" b="true">
                <a:solidFill>
                  <a:srgbClr val="00CEB8"/>
                </a:solidFill>
                <a:latin typeface="Cerebri Bold"/>
                <a:ea typeface="Cerebri Bold"/>
                <a:cs typeface="Cerebri Bold"/>
                <a:sym typeface="Cerebri Bold"/>
              </a:rPr>
              <a:t>Structures</a:t>
            </a:r>
          </a:p>
          <a:p>
            <a:pPr algn="l">
              <a:lnSpc>
                <a:spcPts val="3359"/>
              </a:lnSpc>
            </a:pPr>
            <a:r>
              <a:rPr lang="en-US" b="true" sz="2799" spc="-69">
                <a:solidFill>
                  <a:srgbClr val="2B187D"/>
                </a:solidFill>
                <a:latin typeface="Cerebri Bold"/>
                <a:ea typeface="Cerebri Bold"/>
                <a:cs typeface="Cerebri Bold"/>
                <a:sym typeface="Cerebri Bold"/>
              </a:rPr>
              <a:t>Help people Squiggle and Stay</a:t>
            </a:r>
            <a:r>
              <a:rPr lang="en-US" sz="2799" spc="-69">
                <a:solidFill>
                  <a:srgbClr val="2B187D"/>
                </a:solidFill>
                <a:latin typeface="Cerebri"/>
                <a:ea typeface="Cerebri"/>
                <a:cs typeface="Cerebri"/>
                <a:sym typeface="Cerebri"/>
              </a:rPr>
              <a:t> Simple experiments </a:t>
            </a:r>
          </a:p>
          <a:p>
            <a:pPr algn="l">
              <a:lnSpc>
                <a:spcPts val="3359"/>
              </a:lnSpc>
            </a:pPr>
            <a:r>
              <a:rPr lang="en-US" sz="2799" spc="-69">
                <a:solidFill>
                  <a:srgbClr val="2B187D"/>
                </a:solidFill>
                <a:latin typeface="Cerebri"/>
                <a:ea typeface="Cerebri"/>
                <a:cs typeface="Cerebri"/>
                <a:sym typeface="Cerebri"/>
              </a:rPr>
              <a:t>and prompts to help you reimagine retention</a:t>
            </a:r>
          </a:p>
          <a:p>
            <a:pPr algn="l">
              <a:lnSpc>
                <a:spcPts val="3359"/>
              </a:lnSpc>
            </a:pPr>
          </a:p>
        </p:txBody>
      </p:sp>
      <p:sp>
        <p:nvSpPr>
          <p:cNvPr name="TextBox 5" id="5"/>
          <p:cNvSpPr txBox="true"/>
          <p:nvPr/>
        </p:nvSpPr>
        <p:spPr>
          <a:xfrm rot="0">
            <a:off x="571500" y="571500"/>
            <a:ext cx="11447636"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How to help people succeed in a squiggly career</a:t>
            </a:r>
          </a:p>
        </p:txBody>
      </p:sp>
      <p:sp>
        <p:nvSpPr>
          <p:cNvPr name="TextBox 6" id="6"/>
          <p:cNvSpPr txBox="true"/>
          <p:nvPr/>
        </p:nvSpPr>
        <p:spPr>
          <a:xfrm rot="0">
            <a:off x="571500" y="2180993"/>
            <a:ext cx="6735637" cy="3990975"/>
          </a:xfrm>
          <a:prstGeom prst="rect">
            <a:avLst/>
          </a:prstGeom>
        </p:spPr>
        <p:txBody>
          <a:bodyPr anchor="t" rtlCol="false" tIns="0" lIns="0" bIns="0" rIns="0">
            <a:spAutoFit/>
          </a:bodyPr>
          <a:lstStyle/>
          <a:p>
            <a:pPr algn="l">
              <a:lnSpc>
                <a:spcPts val="4560"/>
              </a:lnSpc>
            </a:pPr>
            <a:r>
              <a:rPr lang="en-US" sz="3800" spc="-95" b="true">
                <a:solidFill>
                  <a:srgbClr val="2B187D"/>
                </a:solidFill>
                <a:latin typeface="Cerebri Bold"/>
                <a:ea typeface="Cerebri Bold"/>
                <a:cs typeface="Cerebri Bold"/>
                <a:sym typeface="Cerebri Bold"/>
              </a:rPr>
              <a:t>There are 3 ways you can get started with squiggly careers </a:t>
            </a:r>
          </a:p>
          <a:p>
            <a:pPr algn="l">
              <a:lnSpc>
                <a:spcPts val="4560"/>
              </a:lnSpc>
            </a:pPr>
            <a:r>
              <a:rPr lang="en-US" sz="3800" spc="-95" b="true">
                <a:solidFill>
                  <a:srgbClr val="2B187D"/>
                </a:solidFill>
                <a:latin typeface="Cerebri Bold"/>
                <a:ea typeface="Cerebri Bold"/>
                <a:cs typeface="Cerebri Bold"/>
                <a:sym typeface="Cerebri Bold"/>
              </a:rPr>
              <a:t>in your organisation:</a:t>
            </a:r>
          </a:p>
          <a:p>
            <a:pPr algn="l">
              <a:lnSpc>
                <a:spcPts val="4560"/>
              </a:lnSpc>
            </a:pPr>
          </a:p>
          <a:p>
            <a:pPr algn="l">
              <a:lnSpc>
                <a:spcPts val="4560"/>
              </a:lnSpc>
            </a:pPr>
            <a:r>
              <a:rPr lang="en-US" sz="3800" spc="-95">
                <a:solidFill>
                  <a:srgbClr val="2B187D"/>
                </a:solidFill>
                <a:latin typeface="Cerebri"/>
                <a:ea typeface="Cerebri"/>
                <a:cs typeface="Cerebri"/>
                <a:sym typeface="Cerebri"/>
              </a:rPr>
              <a:t>1. Squiggly career </a:t>
            </a:r>
            <a:r>
              <a:rPr lang="en-US" b="true" sz="3800" spc="-95">
                <a:solidFill>
                  <a:srgbClr val="00CEB8"/>
                </a:solidFill>
                <a:latin typeface="Cerebri Bold"/>
                <a:ea typeface="Cerebri Bold"/>
                <a:cs typeface="Cerebri Bold"/>
                <a:sym typeface="Cerebri Bold"/>
              </a:rPr>
              <a:t>skills</a:t>
            </a:r>
          </a:p>
          <a:p>
            <a:pPr algn="l">
              <a:lnSpc>
                <a:spcPts val="4560"/>
              </a:lnSpc>
            </a:pPr>
            <a:r>
              <a:rPr lang="en-US" sz="3800" spc="-95">
                <a:solidFill>
                  <a:srgbClr val="2B187D"/>
                </a:solidFill>
                <a:latin typeface="Cerebri"/>
                <a:ea typeface="Cerebri"/>
                <a:cs typeface="Cerebri"/>
                <a:sym typeface="Cerebri"/>
              </a:rPr>
              <a:t>2. </a:t>
            </a:r>
            <a:r>
              <a:rPr lang="en-US" sz="3800" spc="-95">
                <a:solidFill>
                  <a:srgbClr val="2B187D"/>
                </a:solidFill>
                <a:latin typeface="Cerebri"/>
                <a:ea typeface="Cerebri"/>
                <a:cs typeface="Cerebri"/>
                <a:sym typeface="Cerebri"/>
              </a:rPr>
              <a:t>Squiggly career </a:t>
            </a:r>
            <a:r>
              <a:rPr lang="en-US" b="true" sz="3800" spc="-95">
                <a:solidFill>
                  <a:srgbClr val="00CEB8"/>
                </a:solidFill>
                <a:latin typeface="Cerebri Bold"/>
                <a:ea typeface="Cerebri Bold"/>
                <a:cs typeface="Cerebri Bold"/>
                <a:sym typeface="Cerebri Bold"/>
              </a:rPr>
              <a:t>support</a:t>
            </a:r>
          </a:p>
          <a:p>
            <a:pPr algn="l">
              <a:lnSpc>
                <a:spcPts val="4560"/>
              </a:lnSpc>
            </a:pPr>
            <a:r>
              <a:rPr lang="en-US" sz="3800" spc="-95">
                <a:solidFill>
                  <a:srgbClr val="2B187D"/>
                </a:solidFill>
                <a:latin typeface="Cerebri"/>
                <a:ea typeface="Cerebri"/>
                <a:cs typeface="Cerebri"/>
                <a:sym typeface="Cerebri"/>
              </a:rPr>
              <a:t>3. </a:t>
            </a:r>
            <a:r>
              <a:rPr lang="en-US" sz="3800" spc="-95">
                <a:solidFill>
                  <a:srgbClr val="2B187D"/>
                </a:solidFill>
                <a:latin typeface="Cerebri"/>
                <a:ea typeface="Cerebri"/>
                <a:cs typeface="Cerebri"/>
                <a:sym typeface="Cerebri"/>
              </a:rPr>
              <a:t>Squiggly ca</a:t>
            </a:r>
            <a:r>
              <a:rPr lang="en-US" sz="3800" spc="-95">
                <a:solidFill>
                  <a:srgbClr val="2B187D"/>
                </a:solidFill>
                <a:latin typeface="Cerebri"/>
                <a:ea typeface="Cerebri"/>
                <a:cs typeface="Cerebri"/>
                <a:sym typeface="Cerebri"/>
              </a:rPr>
              <a:t>r</a:t>
            </a:r>
            <a:r>
              <a:rPr lang="en-US" sz="3800" spc="-95">
                <a:solidFill>
                  <a:srgbClr val="2B187D"/>
                </a:solidFill>
                <a:latin typeface="Cerebri"/>
                <a:ea typeface="Cerebri"/>
                <a:cs typeface="Cerebri"/>
                <a:sym typeface="Cerebri"/>
              </a:rPr>
              <a:t>e</a:t>
            </a:r>
            <a:r>
              <a:rPr lang="en-US" sz="3800" spc="-95">
                <a:solidFill>
                  <a:srgbClr val="2B187D"/>
                </a:solidFill>
                <a:latin typeface="Cerebri"/>
                <a:ea typeface="Cerebri"/>
                <a:cs typeface="Cerebri"/>
                <a:sym typeface="Cerebri"/>
              </a:rPr>
              <a:t>er </a:t>
            </a:r>
            <a:r>
              <a:rPr lang="en-US" b="true" sz="3800" spc="-95">
                <a:solidFill>
                  <a:srgbClr val="00CEB8"/>
                </a:solidFill>
                <a:latin typeface="Cerebri Bold"/>
                <a:ea typeface="Cerebri Bold"/>
                <a:cs typeface="Cerebri Bold"/>
                <a:sym typeface="Cerebri Bold"/>
              </a:rPr>
              <a:t>stru</a:t>
            </a:r>
            <a:r>
              <a:rPr lang="en-US" b="true" sz="3800" spc="-95">
                <a:solidFill>
                  <a:srgbClr val="00CEB8"/>
                </a:solidFill>
                <a:latin typeface="Cerebri Bold"/>
                <a:ea typeface="Cerebri Bold"/>
                <a:cs typeface="Cerebri Bold"/>
                <a:sym typeface="Cerebri Bold"/>
              </a:rPr>
              <a:t>c</a:t>
            </a:r>
            <a:r>
              <a:rPr lang="en-US" b="true" sz="3800" spc="-95">
                <a:solidFill>
                  <a:srgbClr val="00CEB8"/>
                </a:solidFill>
                <a:latin typeface="Cerebri Bold"/>
                <a:ea typeface="Cerebri Bold"/>
                <a:cs typeface="Cerebri Bold"/>
                <a:sym typeface="Cerebri Bold"/>
              </a:rPr>
              <a:t>tu</a:t>
            </a:r>
            <a:r>
              <a:rPr lang="en-US" b="true" sz="3800" spc="-95">
                <a:solidFill>
                  <a:srgbClr val="00CEB8"/>
                </a:solidFill>
                <a:latin typeface="Cerebri Bold"/>
                <a:ea typeface="Cerebri Bold"/>
                <a:cs typeface="Cerebri Bold"/>
                <a:sym typeface="Cerebri Bold"/>
              </a:rPr>
              <a:t>res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grpSp>
        <p:nvGrpSpPr>
          <p:cNvPr name="Group 3" id="3"/>
          <p:cNvGrpSpPr/>
          <p:nvPr/>
        </p:nvGrpSpPr>
        <p:grpSpPr>
          <a:xfrm rot="0">
            <a:off x="571500" y="2012667"/>
            <a:ext cx="7711453" cy="3886013"/>
            <a:chOff x="0" y="0"/>
            <a:chExt cx="2031000" cy="1023477"/>
          </a:xfrm>
        </p:grpSpPr>
        <p:sp>
          <p:nvSpPr>
            <p:cNvPr name="Freeform 4" id="4"/>
            <p:cNvSpPr/>
            <p:nvPr/>
          </p:nvSpPr>
          <p:spPr>
            <a:xfrm flipH="false" flipV="false" rot="0">
              <a:off x="0" y="0"/>
              <a:ext cx="2031000" cy="1023477"/>
            </a:xfrm>
            <a:custGeom>
              <a:avLst/>
              <a:gdLst/>
              <a:ahLst/>
              <a:cxnLst/>
              <a:rect r="r" b="b" t="t" l="l"/>
              <a:pathLst>
                <a:path h="1023477" w="2031000">
                  <a:moveTo>
                    <a:pt x="20079" y="0"/>
                  </a:moveTo>
                  <a:lnTo>
                    <a:pt x="2010921" y="0"/>
                  </a:lnTo>
                  <a:cubicBezTo>
                    <a:pt x="2016246" y="0"/>
                    <a:pt x="2021354" y="2115"/>
                    <a:pt x="2025119" y="5881"/>
                  </a:cubicBezTo>
                  <a:cubicBezTo>
                    <a:pt x="2028885" y="9647"/>
                    <a:pt x="2031000" y="14754"/>
                    <a:pt x="2031000" y="20079"/>
                  </a:cubicBezTo>
                  <a:lnTo>
                    <a:pt x="2031000" y="1003398"/>
                  </a:lnTo>
                  <a:cubicBezTo>
                    <a:pt x="2031000" y="1008723"/>
                    <a:pt x="2028885" y="1013830"/>
                    <a:pt x="2025119" y="1017596"/>
                  </a:cubicBezTo>
                  <a:cubicBezTo>
                    <a:pt x="2021354" y="1021361"/>
                    <a:pt x="2016246" y="1023477"/>
                    <a:pt x="2010921" y="1023477"/>
                  </a:cubicBezTo>
                  <a:lnTo>
                    <a:pt x="20079" y="1023477"/>
                  </a:lnTo>
                  <a:cubicBezTo>
                    <a:pt x="14754" y="1023477"/>
                    <a:pt x="9647" y="1021361"/>
                    <a:pt x="5881" y="1017596"/>
                  </a:cubicBezTo>
                  <a:cubicBezTo>
                    <a:pt x="2115" y="1013830"/>
                    <a:pt x="0" y="1008723"/>
                    <a:pt x="0" y="1003398"/>
                  </a:cubicBezTo>
                  <a:lnTo>
                    <a:pt x="0" y="20079"/>
                  </a:lnTo>
                  <a:cubicBezTo>
                    <a:pt x="0" y="14754"/>
                    <a:pt x="2115" y="9647"/>
                    <a:pt x="5881" y="5881"/>
                  </a:cubicBezTo>
                  <a:cubicBezTo>
                    <a:pt x="9647" y="2115"/>
                    <a:pt x="14754" y="0"/>
                    <a:pt x="20079" y="0"/>
                  </a:cubicBezTo>
                  <a:close/>
                </a:path>
              </a:pathLst>
            </a:custGeom>
            <a:solidFill>
              <a:srgbClr val="FFFFFF"/>
            </a:solidFill>
            <a:ln w="38100" cap="sq">
              <a:solidFill>
                <a:srgbClr val="00CDB7"/>
              </a:solidFill>
              <a:prstDash val="solid"/>
              <a:miter/>
            </a:ln>
          </p:spPr>
        </p:sp>
        <p:sp>
          <p:nvSpPr>
            <p:cNvPr name="TextBox 5" id="5"/>
            <p:cNvSpPr txBox="true"/>
            <p:nvPr/>
          </p:nvSpPr>
          <p:spPr>
            <a:xfrm>
              <a:off x="0" y="-47625"/>
              <a:ext cx="2031000" cy="1071102"/>
            </a:xfrm>
            <a:prstGeom prst="rect">
              <a:avLst/>
            </a:prstGeom>
          </p:spPr>
          <p:txBody>
            <a:bodyPr anchor="ctr" rtlCol="false" tIns="50800" lIns="50800" bIns="50800" rIns="50800"/>
            <a:lstStyle/>
            <a:p>
              <a:pPr algn="ctr">
                <a:lnSpc>
                  <a:spcPts val="3640"/>
                </a:lnSpc>
              </a:pPr>
            </a:p>
          </p:txBody>
        </p:sp>
      </p:grpSp>
      <p:sp>
        <p:nvSpPr>
          <p:cNvPr name="AutoShape 6" id="6"/>
          <p:cNvSpPr/>
          <p:nvPr/>
        </p:nvSpPr>
        <p:spPr>
          <a:xfrm>
            <a:off x="758563" y="2519362"/>
            <a:ext cx="2186457" cy="0"/>
          </a:xfrm>
          <a:prstGeom prst="line">
            <a:avLst/>
          </a:prstGeom>
          <a:ln cap="rnd" w="381000">
            <a:solidFill>
              <a:srgbClr val="FFEC00"/>
            </a:solidFill>
            <a:prstDash val="solid"/>
            <a:headEnd type="none" len="sm" w="sm"/>
            <a:tailEnd type="none" len="sm" w="sm"/>
          </a:ln>
        </p:spPr>
      </p:sp>
      <p:sp>
        <p:nvSpPr>
          <p:cNvPr name="TextBox 7" id="7"/>
          <p:cNvSpPr txBox="true"/>
          <p:nvPr/>
        </p:nvSpPr>
        <p:spPr>
          <a:xfrm rot="0">
            <a:off x="910161" y="2324100"/>
            <a:ext cx="3337560" cy="390525"/>
          </a:xfrm>
          <a:prstGeom prst="rect">
            <a:avLst/>
          </a:prstGeom>
        </p:spPr>
        <p:txBody>
          <a:bodyPr anchor="t" rtlCol="false" tIns="0" lIns="0" bIns="0" rIns="0">
            <a:spAutoFit/>
          </a:bodyPr>
          <a:lstStyle/>
          <a:p>
            <a:pPr algn="l">
              <a:lnSpc>
                <a:spcPts val="3120"/>
              </a:lnSpc>
            </a:pPr>
            <a:r>
              <a:rPr lang="en-US" sz="2600" spc="-52" b="true">
                <a:solidFill>
                  <a:srgbClr val="2B187D"/>
                </a:solidFill>
                <a:latin typeface="Cerebri Bold"/>
                <a:ea typeface="Cerebri Bold"/>
                <a:cs typeface="Cerebri Bold"/>
                <a:sym typeface="Cerebri Bold"/>
              </a:rPr>
              <a:t>Skills sprints</a:t>
            </a:r>
          </a:p>
        </p:txBody>
      </p:sp>
      <p:grpSp>
        <p:nvGrpSpPr>
          <p:cNvPr name="Group 8" id="8"/>
          <p:cNvGrpSpPr/>
          <p:nvPr/>
        </p:nvGrpSpPr>
        <p:grpSpPr>
          <a:xfrm rot="0">
            <a:off x="571500" y="6115050"/>
            <a:ext cx="3737578" cy="3600450"/>
            <a:chOff x="0" y="0"/>
            <a:chExt cx="984383" cy="948267"/>
          </a:xfrm>
        </p:grpSpPr>
        <p:sp>
          <p:nvSpPr>
            <p:cNvPr name="Freeform 9" id="9"/>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solidFill>
              <a:srgbClr val="FFFFFF"/>
            </a:solidFill>
            <a:ln w="38100" cap="sq">
              <a:solidFill>
                <a:srgbClr val="00CDB7"/>
              </a:solidFill>
              <a:prstDash val="solid"/>
              <a:miter/>
            </a:ln>
          </p:spPr>
        </p:sp>
        <p:sp>
          <p:nvSpPr>
            <p:cNvPr name="TextBox 10" id="10"/>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grpSp>
        <p:nvGrpSpPr>
          <p:cNvPr name="Group 11" id="11"/>
          <p:cNvGrpSpPr/>
          <p:nvPr/>
        </p:nvGrpSpPr>
        <p:grpSpPr>
          <a:xfrm rot="0">
            <a:off x="4545376" y="6115050"/>
            <a:ext cx="3737578" cy="3600450"/>
            <a:chOff x="0" y="0"/>
            <a:chExt cx="984383" cy="948267"/>
          </a:xfrm>
        </p:grpSpPr>
        <p:sp>
          <p:nvSpPr>
            <p:cNvPr name="Freeform 12" id="12"/>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ln w="38100" cap="sq">
              <a:solidFill>
                <a:srgbClr val="00CDB7"/>
              </a:solidFill>
              <a:prstDash val="solid"/>
              <a:miter/>
            </a:ln>
          </p:spPr>
        </p:sp>
        <p:sp>
          <p:nvSpPr>
            <p:cNvPr name="TextBox 13" id="13"/>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sp>
        <p:nvSpPr>
          <p:cNvPr name="Freeform 14" id="14">
            <a:hlinkClick r:id="rId4" tooltip="https://www.youtube.com/watch?v=gc2ArX1vwIw"/>
          </p:cNvPr>
          <p:cNvSpPr/>
          <p:nvPr/>
        </p:nvSpPr>
        <p:spPr>
          <a:xfrm flipH="false" flipV="false" rot="0">
            <a:off x="4924891" y="6868353"/>
            <a:ext cx="2978547" cy="2684625"/>
          </a:xfrm>
          <a:custGeom>
            <a:avLst/>
            <a:gdLst/>
            <a:ahLst/>
            <a:cxnLst/>
            <a:rect r="r" b="b" t="t" l="l"/>
            <a:pathLst>
              <a:path h="2684625" w="2978547">
                <a:moveTo>
                  <a:pt x="0" y="0"/>
                </a:moveTo>
                <a:lnTo>
                  <a:pt x="2978547" y="0"/>
                </a:lnTo>
                <a:lnTo>
                  <a:pt x="2978547" y="2684625"/>
                </a:lnTo>
                <a:lnTo>
                  <a:pt x="0" y="2684625"/>
                </a:lnTo>
                <a:lnTo>
                  <a:pt x="0" y="0"/>
                </a:lnTo>
                <a:close/>
              </a:path>
            </a:pathLst>
          </a:custGeom>
          <a:blipFill>
            <a:blip r:embed="rId3"/>
            <a:stretch>
              <a:fillRect l="0" t="-16595" r="0" b="-1434"/>
            </a:stretch>
          </a:blipFill>
        </p:spPr>
      </p:sp>
      <p:sp>
        <p:nvSpPr>
          <p:cNvPr name="AutoShape 15" id="15"/>
          <p:cNvSpPr/>
          <p:nvPr/>
        </p:nvSpPr>
        <p:spPr>
          <a:xfrm>
            <a:off x="758563" y="6550308"/>
            <a:ext cx="3405813" cy="4762"/>
          </a:xfrm>
          <a:prstGeom prst="line">
            <a:avLst/>
          </a:prstGeom>
          <a:ln cap="rnd" w="381000">
            <a:solidFill>
              <a:srgbClr val="FFEC00"/>
            </a:solidFill>
            <a:prstDash val="solid"/>
            <a:headEnd type="none" len="sm" w="sm"/>
            <a:tailEnd type="none" len="sm" w="sm"/>
          </a:ln>
        </p:spPr>
      </p:sp>
      <p:sp>
        <p:nvSpPr>
          <p:cNvPr name="AutoShape 16" id="16"/>
          <p:cNvSpPr/>
          <p:nvPr/>
        </p:nvSpPr>
        <p:spPr>
          <a:xfrm>
            <a:off x="4930094" y="6550308"/>
            <a:ext cx="2968141" cy="0"/>
          </a:xfrm>
          <a:prstGeom prst="line">
            <a:avLst/>
          </a:prstGeom>
          <a:ln cap="rnd" w="381000">
            <a:solidFill>
              <a:srgbClr val="FFEC00"/>
            </a:solidFill>
            <a:prstDash val="solid"/>
            <a:headEnd type="none" len="sm" w="sm"/>
            <a:tailEnd type="none" len="sm" w="sm"/>
          </a:ln>
        </p:spPr>
      </p:sp>
      <p:grpSp>
        <p:nvGrpSpPr>
          <p:cNvPr name="Group 17" id="17"/>
          <p:cNvGrpSpPr/>
          <p:nvPr/>
        </p:nvGrpSpPr>
        <p:grpSpPr>
          <a:xfrm rot="0">
            <a:off x="9191625" y="2047743"/>
            <a:ext cx="7543932" cy="7442142"/>
            <a:chOff x="0" y="0"/>
            <a:chExt cx="1986879" cy="1960070"/>
          </a:xfrm>
        </p:grpSpPr>
        <p:sp>
          <p:nvSpPr>
            <p:cNvPr name="Freeform 18" id="18"/>
            <p:cNvSpPr/>
            <p:nvPr/>
          </p:nvSpPr>
          <p:spPr>
            <a:xfrm flipH="false" flipV="false" rot="0">
              <a:off x="0" y="0"/>
              <a:ext cx="1986879" cy="1960070"/>
            </a:xfrm>
            <a:custGeom>
              <a:avLst/>
              <a:gdLst/>
              <a:ahLst/>
              <a:cxnLst/>
              <a:rect r="r" b="b" t="t" l="l"/>
              <a:pathLst>
                <a:path h="1960070" w="1986879">
                  <a:moveTo>
                    <a:pt x="0" y="0"/>
                  </a:moveTo>
                  <a:lnTo>
                    <a:pt x="1986879" y="0"/>
                  </a:lnTo>
                  <a:lnTo>
                    <a:pt x="1986879" y="1960070"/>
                  </a:lnTo>
                  <a:lnTo>
                    <a:pt x="0" y="1960070"/>
                  </a:lnTo>
                  <a:close/>
                </a:path>
              </a:pathLst>
            </a:custGeom>
            <a:solidFill>
              <a:srgbClr val="FFEC00"/>
            </a:solidFill>
          </p:spPr>
        </p:sp>
        <p:sp>
          <p:nvSpPr>
            <p:cNvPr name="TextBox 19" id="19"/>
            <p:cNvSpPr txBox="true"/>
            <p:nvPr/>
          </p:nvSpPr>
          <p:spPr>
            <a:xfrm>
              <a:off x="0" y="0"/>
              <a:ext cx="1986879" cy="1960070"/>
            </a:xfrm>
            <a:prstGeom prst="rect">
              <a:avLst/>
            </a:prstGeom>
          </p:spPr>
          <p:txBody>
            <a:bodyPr anchor="ctr" rtlCol="false" tIns="50800" lIns="50800" bIns="50800" rIns="50800"/>
            <a:lstStyle/>
            <a:p>
              <a:pPr algn="ctr">
                <a:lnSpc>
                  <a:spcPts val="3120"/>
                </a:lnSpc>
              </a:pPr>
            </a:p>
          </p:txBody>
        </p:sp>
      </p:grpSp>
      <p:grpSp>
        <p:nvGrpSpPr>
          <p:cNvPr name="Group 20" id="20"/>
          <p:cNvGrpSpPr/>
          <p:nvPr/>
        </p:nvGrpSpPr>
        <p:grpSpPr>
          <a:xfrm rot="0">
            <a:off x="8663609" y="2012667"/>
            <a:ext cx="9052891" cy="7711453"/>
            <a:chOff x="0" y="0"/>
            <a:chExt cx="954190" cy="812800"/>
          </a:xfrm>
        </p:grpSpPr>
        <p:sp>
          <p:nvSpPr>
            <p:cNvPr name="Freeform 21" id="21"/>
            <p:cNvSpPr/>
            <p:nvPr/>
          </p:nvSpPr>
          <p:spPr>
            <a:xfrm flipH="false" flipV="false" rot="0">
              <a:off x="0" y="0"/>
              <a:ext cx="954190" cy="812800"/>
            </a:xfrm>
            <a:custGeom>
              <a:avLst/>
              <a:gdLst/>
              <a:ahLst/>
              <a:cxnLst/>
              <a:rect r="r" b="b" t="t" l="l"/>
              <a:pathLst>
                <a:path h="812800" w="954190">
                  <a:moveTo>
                    <a:pt x="19669" y="0"/>
                  </a:moveTo>
                  <a:lnTo>
                    <a:pt x="934520" y="0"/>
                  </a:lnTo>
                  <a:cubicBezTo>
                    <a:pt x="945383" y="0"/>
                    <a:pt x="954190" y="8806"/>
                    <a:pt x="954190" y="19669"/>
                  </a:cubicBezTo>
                  <a:lnTo>
                    <a:pt x="954190" y="793131"/>
                  </a:lnTo>
                  <a:cubicBezTo>
                    <a:pt x="954190" y="803994"/>
                    <a:pt x="945383" y="812800"/>
                    <a:pt x="934520" y="812800"/>
                  </a:cubicBezTo>
                  <a:lnTo>
                    <a:pt x="19669" y="812800"/>
                  </a:lnTo>
                  <a:cubicBezTo>
                    <a:pt x="8806" y="812800"/>
                    <a:pt x="0" y="803994"/>
                    <a:pt x="0" y="793131"/>
                  </a:cubicBezTo>
                  <a:lnTo>
                    <a:pt x="0" y="19669"/>
                  </a:lnTo>
                  <a:cubicBezTo>
                    <a:pt x="0" y="8806"/>
                    <a:pt x="8806" y="0"/>
                    <a:pt x="19669" y="0"/>
                  </a:cubicBezTo>
                  <a:close/>
                </a:path>
              </a:pathLst>
            </a:custGeom>
            <a:blipFill>
              <a:blip r:embed="rId2"/>
              <a:stretch>
                <a:fillRect l="-10373" t="0" r="-10373" b="0"/>
              </a:stretch>
            </a:blipFill>
          </p:spPr>
        </p:sp>
      </p:grpSp>
      <p:sp>
        <p:nvSpPr>
          <p:cNvPr name="Freeform 22" id="22">
            <a:hlinkClick r:id="rId6" tooltip="https://www.squigglysprint.com"/>
          </p:cNvPr>
          <p:cNvSpPr/>
          <p:nvPr/>
        </p:nvSpPr>
        <p:spPr>
          <a:xfrm flipH="false" flipV="false" rot="0">
            <a:off x="10755478" y="2431580"/>
            <a:ext cx="4855938" cy="6934200"/>
          </a:xfrm>
          <a:custGeom>
            <a:avLst/>
            <a:gdLst/>
            <a:ahLst/>
            <a:cxnLst/>
            <a:rect r="r" b="b" t="t" l="l"/>
            <a:pathLst>
              <a:path h="6934200" w="4855938">
                <a:moveTo>
                  <a:pt x="0" y="0"/>
                </a:moveTo>
                <a:lnTo>
                  <a:pt x="4855938" y="0"/>
                </a:lnTo>
                <a:lnTo>
                  <a:pt x="4855938" y="6934200"/>
                </a:lnTo>
                <a:lnTo>
                  <a:pt x="0" y="6934200"/>
                </a:lnTo>
                <a:lnTo>
                  <a:pt x="0" y="0"/>
                </a:lnTo>
                <a:close/>
              </a:path>
            </a:pathLst>
          </a:custGeom>
          <a:blipFill>
            <a:blip r:embed="rId5"/>
            <a:stretch>
              <a:fillRect l="-136350" t="-31621" r="-135519" b="-31138"/>
            </a:stretch>
          </a:blipFill>
        </p:spPr>
      </p:sp>
      <p:sp>
        <p:nvSpPr>
          <p:cNvPr name="TextBox 23" id="23"/>
          <p:cNvSpPr txBox="true"/>
          <p:nvPr/>
        </p:nvSpPr>
        <p:spPr>
          <a:xfrm rot="0">
            <a:off x="571500" y="571500"/>
            <a:ext cx="8781678"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How to develop squiggly career skills</a:t>
            </a:r>
          </a:p>
        </p:txBody>
      </p:sp>
      <p:sp>
        <p:nvSpPr>
          <p:cNvPr name="TextBox 24" id="24"/>
          <p:cNvSpPr txBox="true"/>
          <p:nvPr/>
        </p:nvSpPr>
        <p:spPr>
          <a:xfrm rot="0">
            <a:off x="910161" y="2830651"/>
            <a:ext cx="6563907" cy="3529157"/>
          </a:xfrm>
          <a:prstGeom prst="rect">
            <a:avLst/>
          </a:prstGeom>
        </p:spPr>
        <p:txBody>
          <a:bodyPr anchor="t" rtlCol="false" tIns="0" lIns="0" bIns="0" rIns="0">
            <a:spAutoFit/>
          </a:bodyPr>
          <a:lstStyle/>
          <a:p>
            <a:pPr algn="l">
              <a:lnSpc>
                <a:spcPts val="3132"/>
              </a:lnSpc>
            </a:pPr>
            <a:r>
              <a:rPr lang="en-US" sz="2610" spc="-78">
                <a:solidFill>
                  <a:srgbClr val="2B187D"/>
                </a:solidFill>
                <a:latin typeface="Cerebri"/>
                <a:ea typeface="Cerebri"/>
                <a:cs typeface="Cerebri"/>
                <a:sym typeface="Cerebri"/>
              </a:rPr>
              <a:t>Not having enough time is the biggest barrier for most people when it comes to career development. </a:t>
            </a:r>
          </a:p>
          <a:p>
            <a:pPr algn="l">
              <a:lnSpc>
                <a:spcPts val="3132"/>
              </a:lnSpc>
            </a:pPr>
          </a:p>
          <a:p>
            <a:pPr algn="l">
              <a:lnSpc>
                <a:spcPts val="3132"/>
              </a:lnSpc>
            </a:pPr>
            <a:r>
              <a:rPr lang="en-US" sz="2610" spc="-78">
                <a:solidFill>
                  <a:srgbClr val="2B187D"/>
                </a:solidFill>
                <a:latin typeface="Cerebri"/>
                <a:ea typeface="Cerebri"/>
                <a:cs typeface="Cerebri"/>
                <a:sym typeface="Cerebri"/>
              </a:rPr>
              <a:t>A skills sprint can create momentum and energy to encourage everyone to learn in a way that’s easy to add in to their day.</a:t>
            </a:r>
          </a:p>
          <a:p>
            <a:pPr algn="l">
              <a:lnSpc>
                <a:spcPts val="3132"/>
              </a:lnSpc>
            </a:pPr>
          </a:p>
          <a:p>
            <a:pPr algn="l">
              <a:lnSpc>
                <a:spcPts val="3132"/>
              </a:lnSpc>
            </a:pPr>
            <a:r>
              <a:rPr lang="en-US" sz="2610" spc="-78">
                <a:solidFill>
                  <a:srgbClr val="2B187D"/>
                </a:solidFill>
                <a:latin typeface="Cerebri"/>
                <a:ea typeface="Cerebri"/>
                <a:cs typeface="Cerebri"/>
                <a:sym typeface="Cerebri"/>
              </a:rPr>
              <a:t> </a:t>
            </a:r>
          </a:p>
        </p:txBody>
      </p:sp>
      <p:sp>
        <p:nvSpPr>
          <p:cNvPr name="TextBox 25" id="25"/>
          <p:cNvSpPr txBox="true"/>
          <p:nvPr/>
        </p:nvSpPr>
        <p:spPr>
          <a:xfrm rot="0">
            <a:off x="924591" y="6953250"/>
            <a:ext cx="2833827" cy="2524125"/>
          </a:xfrm>
          <a:prstGeom prst="rect">
            <a:avLst/>
          </a:prstGeom>
        </p:spPr>
        <p:txBody>
          <a:bodyPr anchor="t" rtlCol="false" tIns="0" lIns="0" bIns="0" rIns="0">
            <a:spAutoFit/>
          </a:bodyPr>
          <a:lstStyle/>
          <a:p>
            <a:pPr algn="l">
              <a:lnSpc>
                <a:spcPts val="2880"/>
              </a:lnSpc>
            </a:pPr>
            <a:r>
              <a:rPr lang="en-US" sz="2400" spc="-72">
                <a:solidFill>
                  <a:srgbClr val="2B187D"/>
                </a:solidFill>
                <a:latin typeface="Cerebri"/>
                <a:ea typeface="Cerebri"/>
                <a:cs typeface="Cerebri"/>
                <a:sym typeface="Cerebri"/>
                <a:hlinkClick r:id="rId7" tooltip="https://www.squigglysprint.com"/>
              </a:rPr>
              <a:t>Our </a:t>
            </a:r>
            <a:r>
              <a:rPr lang="en-US" b="true" sz="2400" spc="-72">
                <a:solidFill>
                  <a:srgbClr val="00CEB8"/>
                </a:solidFill>
                <a:latin typeface="Cerebri Bold"/>
                <a:ea typeface="Cerebri Bold"/>
                <a:cs typeface="Cerebri Bold"/>
                <a:sym typeface="Cerebri Bold"/>
                <a:hlinkClick r:id="rId8" tooltip="https://www.squigglysprint.com"/>
              </a:rPr>
              <a:t>skills sprints</a:t>
            </a:r>
            <a:r>
              <a:rPr lang="en-US" sz="2400" spc="-72">
                <a:solidFill>
                  <a:srgbClr val="2B187D"/>
                </a:solidFill>
                <a:latin typeface="Cerebri"/>
                <a:ea typeface="Cerebri"/>
                <a:cs typeface="Cerebri"/>
                <a:sym typeface="Cerebri"/>
                <a:hlinkClick r:id="rId9" tooltip="https://www.squigglysprint.com"/>
              </a:rPr>
              <a:t> take less than 10 minutes a day and are designed for individuals or teams to learn together.</a:t>
            </a:r>
          </a:p>
          <a:p>
            <a:pPr algn="l">
              <a:lnSpc>
                <a:spcPts val="2880"/>
              </a:lnSpc>
            </a:pPr>
          </a:p>
        </p:txBody>
      </p:sp>
      <p:sp>
        <p:nvSpPr>
          <p:cNvPr name="TextBox 26" id="26"/>
          <p:cNvSpPr txBox="true"/>
          <p:nvPr/>
        </p:nvSpPr>
        <p:spPr>
          <a:xfrm rot="0">
            <a:off x="657225" y="6359808"/>
            <a:ext cx="3507151"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Idea for action</a:t>
            </a:r>
          </a:p>
        </p:txBody>
      </p:sp>
      <p:sp>
        <p:nvSpPr>
          <p:cNvPr name="TextBox 27" id="27"/>
          <p:cNvSpPr txBox="true"/>
          <p:nvPr/>
        </p:nvSpPr>
        <p:spPr>
          <a:xfrm rot="0">
            <a:off x="4545376" y="6359808"/>
            <a:ext cx="3737578"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YouTube Playlist</a:t>
            </a:r>
          </a:p>
        </p:txBody>
      </p:sp>
      <p:sp>
        <p:nvSpPr>
          <p:cNvPr name="Freeform 28" id="28"/>
          <p:cNvSpPr/>
          <p:nvPr/>
        </p:nvSpPr>
        <p:spPr>
          <a:xfrm flipH="false" flipV="false" rot="0">
            <a:off x="15928900" y="288855"/>
            <a:ext cx="2359100" cy="1108182"/>
          </a:xfrm>
          <a:custGeom>
            <a:avLst/>
            <a:gdLst/>
            <a:ahLst/>
            <a:cxnLst/>
            <a:rect r="r" b="b" t="t" l="l"/>
            <a:pathLst>
              <a:path h="1108182" w="2359100">
                <a:moveTo>
                  <a:pt x="0" y="0"/>
                </a:moveTo>
                <a:lnTo>
                  <a:pt x="2359100" y="0"/>
                </a:lnTo>
                <a:lnTo>
                  <a:pt x="2359100" y="1108182"/>
                </a:lnTo>
                <a:lnTo>
                  <a:pt x="0" y="1108182"/>
                </a:lnTo>
                <a:lnTo>
                  <a:pt x="0" y="0"/>
                </a:lnTo>
                <a:close/>
              </a:path>
            </a:pathLst>
          </a:custGeom>
          <a:blipFill>
            <a:blip r:embed="rId10"/>
            <a:stretch>
              <a:fillRect l="-3787" t="-2223" r="0" b="-2223"/>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grpSp>
        <p:nvGrpSpPr>
          <p:cNvPr name="Group 3" id="3"/>
          <p:cNvGrpSpPr/>
          <p:nvPr/>
        </p:nvGrpSpPr>
        <p:grpSpPr>
          <a:xfrm rot="0">
            <a:off x="571500" y="2012667"/>
            <a:ext cx="7711453" cy="3886013"/>
            <a:chOff x="0" y="0"/>
            <a:chExt cx="2031000" cy="1023477"/>
          </a:xfrm>
        </p:grpSpPr>
        <p:sp>
          <p:nvSpPr>
            <p:cNvPr name="Freeform 4" id="4"/>
            <p:cNvSpPr/>
            <p:nvPr/>
          </p:nvSpPr>
          <p:spPr>
            <a:xfrm flipH="false" flipV="false" rot="0">
              <a:off x="0" y="0"/>
              <a:ext cx="2031000" cy="1023477"/>
            </a:xfrm>
            <a:custGeom>
              <a:avLst/>
              <a:gdLst/>
              <a:ahLst/>
              <a:cxnLst/>
              <a:rect r="r" b="b" t="t" l="l"/>
              <a:pathLst>
                <a:path h="1023477" w="2031000">
                  <a:moveTo>
                    <a:pt x="20079" y="0"/>
                  </a:moveTo>
                  <a:lnTo>
                    <a:pt x="2010921" y="0"/>
                  </a:lnTo>
                  <a:cubicBezTo>
                    <a:pt x="2016246" y="0"/>
                    <a:pt x="2021354" y="2115"/>
                    <a:pt x="2025119" y="5881"/>
                  </a:cubicBezTo>
                  <a:cubicBezTo>
                    <a:pt x="2028885" y="9647"/>
                    <a:pt x="2031000" y="14754"/>
                    <a:pt x="2031000" y="20079"/>
                  </a:cubicBezTo>
                  <a:lnTo>
                    <a:pt x="2031000" y="1003398"/>
                  </a:lnTo>
                  <a:cubicBezTo>
                    <a:pt x="2031000" y="1008723"/>
                    <a:pt x="2028885" y="1013830"/>
                    <a:pt x="2025119" y="1017596"/>
                  </a:cubicBezTo>
                  <a:cubicBezTo>
                    <a:pt x="2021354" y="1021361"/>
                    <a:pt x="2016246" y="1023477"/>
                    <a:pt x="2010921" y="1023477"/>
                  </a:cubicBezTo>
                  <a:lnTo>
                    <a:pt x="20079" y="1023477"/>
                  </a:lnTo>
                  <a:cubicBezTo>
                    <a:pt x="14754" y="1023477"/>
                    <a:pt x="9647" y="1021361"/>
                    <a:pt x="5881" y="1017596"/>
                  </a:cubicBezTo>
                  <a:cubicBezTo>
                    <a:pt x="2115" y="1013830"/>
                    <a:pt x="0" y="1008723"/>
                    <a:pt x="0" y="1003398"/>
                  </a:cubicBezTo>
                  <a:lnTo>
                    <a:pt x="0" y="20079"/>
                  </a:lnTo>
                  <a:cubicBezTo>
                    <a:pt x="0" y="14754"/>
                    <a:pt x="2115" y="9647"/>
                    <a:pt x="5881" y="5881"/>
                  </a:cubicBezTo>
                  <a:cubicBezTo>
                    <a:pt x="9647" y="2115"/>
                    <a:pt x="14754" y="0"/>
                    <a:pt x="20079" y="0"/>
                  </a:cubicBezTo>
                  <a:close/>
                </a:path>
              </a:pathLst>
            </a:custGeom>
            <a:solidFill>
              <a:srgbClr val="FFFFFF"/>
            </a:solidFill>
            <a:ln w="38100" cap="sq">
              <a:solidFill>
                <a:srgbClr val="00CDB7"/>
              </a:solidFill>
              <a:prstDash val="solid"/>
              <a:miter/>
            </a:ln>
          </p:spPr>
        </p:sp>
        <p:sp>
          <p:nvSpPr>
            <p:cNvPr name="TextBox 5" id="5"/>
            <p:cNvSpPr txBox="true"/>
            <p:nvPr/>
          </p:nvSpPr>
          <p:spPr>
            <a:xfrm>
              <a:off x="0" y="-47625"/>
              <a:ext cx="2031000" cy="1071102"/>
            </a:xfrm>
            <a:prstGeom prst="rect">
              <a:avLst/>
            </a:prstGeom>
          </p:spPr>
          <p:txBody>
            <a:bodyPr anchor="ctr" rtlCol="false" tIns="50800" lIns="50800" bIns="50800" rIns="50800"/>
            <a:lstStyle/>
            <a:p>
              <a:pPr algn="ctr">
                <a:lnSpc>
                  <a:spcPts val="3640"/>
                </a:lnSpc>
              </a:pPr>
            </a:p>
          </p:txBody>
        </p:sp>
      </p:grpSp>
      <p:grpSp>
        <p:nvGrpSpPr>
          <p:cNvPr name="Group 6" id="6"/>
          <p:cNvGrpSpPr/>
          <p:nvPr/>
        </p:nvGrpSpPr>
        <p:grpSpPr>
          <a:xfrm rot="0">
            <a:off x="8663609" y="2012667"/>
            <a:ext cx="9052891" cy="7711453"/>
            <a:chOff x="0" y="0"/>
            <a:chExt cx="954190" cy="812800"/>
          </a:xfrm>
        </p:grpSpPr>
        <p:sp>
          <p:nvSpPr>
            <p:cNvPr name="Freeform 7" id="7"/>
            <p:cNvSpPr/>
            <p:nvPr/>
          </p:nvSpPr>
          <p:spPr>
            <a:xfrm flipH="false" flipV="false" rot="0">
              <a:off x="0" y="0"/>
              <a:ext cx="954190" cy="812800"/>
            </a:xfrm>
            <a:custGeom>
              <a:avLst/>
              <a:gdLst/>
              <a:ahLst/>
              <a:cxnLst/>
              <a:rect r="r" b="b" t="t" l="l"/>
              <a:pathLst>
                <a:path h="812800" w="954190">
                  <a:moveTo>
                    <a:pt x="19669" y="0"/>
                  </a:moveTo>
                  <a:lnTo>
                    <a:pt x="934520" y="0"/>
                  </a:lnTo>
                  <a:cubicBezTo>
                    <a:pt x="945383" y="0"/>
                    <a:pt x="954190" y="8806"/>
                    <a:pt x="954190" y="19669"/>
                  </a:cubicBezTo>
                  <a:lnTo>
                    <a:pt x="954190" y="793131"/>
                  </a:lnTo>
                  <a:cubicBezTo>
                    <a:pt x="954190" y="803994"/>
                    <a:pt x="945383" y="812800"/>
                    <a:pt x="934520" y="812800"/>
                  </a:cubicBezTo>
                  <a:lnTo>
                    <a:pt x="19669" y="812800"/>
                  </a:lnTo>
                  <a:cubicBezTo>
                    <a:pt x="8806" y="812800"/>
                    <a:pt x="0" y="803994"/>
                    <a:pt x="0" y="793131"/>
                  </a:cubicBezTo>
                  <a:lnTo>
                    <a:pt x="0" y="19669"/>
                  </a:lnTo>
                  <a:cubicBezTo>
                    <a:pt x="0" y="8806"/>
                    <a:pt x="8806" y="0"/>
                    <a:pt x="19669" y="0"/>
                  </a:cubicBezTo>
                  <a:close/>
                </a:path>
              </a:pathLst>
            </a:custGeom>
            <a:blipFill>
              <a:blip r:embed="rId3"/>
              <a:stretch>
                <a:fillRect l="-10373" t="0" r="-10373" b="0"/>
              </a:stretch>
            </a:blipFill>
          </p:spPr>
        </p:sp>
      </p:grpSp>
      <p:sp>
        <p:nvSpPr>
          <p:cNvPr name="AutoShape 8" id="8"/>
          <p:cNvSpPr/>
          <p:nvPr/>
        </p:nvSpPr>
        <p:spPr>
          <a:xfrm>
            <a:off x="758563" y="2519354"/>
            <a:ext cx="3542812" cy="0"/>
          </a:xfrm>
          <a:prstGeom prst="line">
            <a:avLst/>
          </a:prstGeom>
          <a:ln cap="rnd" w="381000">
            <a:solidFill>
              <a:srgbClr val="FFEC00"/>
            </a:solidFill>
            <a:prstDash val="solid"/>
            <a:headEnd type="none" len="sm" w="sm"/>
            <a:tailEnd type="none" len="sm" w="sm"/>
          </a:ln>
        </p:spPr>
      </p:sp>
      <p:sp>
        <p:nvSpPr>
          <p:cNvPr name="AutoShape 9" id="9"/>
          <p:cNvSpPr/>
          <p:nvPr/>
        </p:nvSpPr>
        <p:spPr>
          <a:xfrm>
            <a:off x="8987803" y="2519354"/>
            <a:ext cx="4352647" cy="0"/>
          </a:xfrm>
          <a:prstGeom prst="line">
            <a:avLst/>
          </a:prstGeom>
          <a:ln cap="rnd" w="381000">
            <a:solidFill>
              <a:srgbClr val="FFEC00"/>
            </a:solidFill>
            <a:prstDash val="solid"/>
            <a:headEnd type="none" len="sm" w="sm"/>
            <a:tailEnd type="none" len="sm" w="sm"/>
          </a:ln>
        </p:spPr>
      </p:sp>
      <p:grpSp>
        <p:nvGrpSpPr>
          <p:cNvPr name="Group 10" id="10"/>
          <p:cNvGrpSpPr/>
          <p:nvPr/>
        </p:nvGrpSpPr>
        <p:grpSpPr>
          <a:xfrm rot="0">
            <a:off x="571500" y="6115050"/>
            <a:ext cx="3737578" cy="3600450"/>
            <a:chOff x="0" y="0"/>
            <a:chExt cx="984383" cy="948267"/>
          </a:xfrm>
        </p:grpSpPr>
        <p:sp>
          <p:nvSpPr>
            <p:cNvPr name="Freeform 11" id="11"/>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solidFill>
              <a:srgbClr val="FFFFFF"/>
            </a:solidFill>
            <a:ln w="38100" cap="sq">
              <a:solidFill>
                <a:srgbClr val="00CDB7"/>
              </a:solidFill>
              <a:prstDash val="solid"/>
              <a:miter/>
            </a:ln>
          </p:spPr>
        </p:sp>
        <p:sp>
          <p:nvSpPr>
            <p:cNvPr name="TextBox 12" id="12"/>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grpSp>
        <p:nvGrpSpPr>
          <p:cNvPr name="Group 13" id="13"/>
          <p:cNvGrpSpPr/>
          <p:nvPr/>
        </p:nvGrpSpPr>
        <p:grpSpPr>
          <a:xfrm rot="0">
            <a:off x="4545376" y="6115050"/>
            <a:ext cx="3737578" cy="3600450"/>
            <a:chOff x="0" y="0"/>
            <a:chExt cx="984383" cy="948267"/>
          </a:xfrm>
        </p:grpSpPr>
        <p:sp>
          <p:nvSpPr>
            <p:cNvPr name="Freeform 14" id="14"/>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solidFill>
              <a:srgbClr val="FFFFFF"/>
            </a:solidFill>
            <a:ln w="38100" cap="sq">
              <a:solidFill>
                <a:srgbClr val="00CDB7"/>
              </a:solidFill>
              <a:prstDash val="solid"/>
              <a:miter/>
            </a:ln>
          </p:spPr>
        </p:sp>
        <p:sp>
          <p:nvSpPr>
            <p:cNvPr name="TextBox 15" id="15"/>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sp>
        <p:nvSpPr>
          <p:cNvPr name="AutoShape 16" id="16"/>
          <p:cNvSpPr/>
          <p:nvPr/>
        </p:nvSpPr>
        <p:spPr>
          <a:xfrm>
            <a:off x="758563" y="6550308"/>
            <a:ext cx="3278938" cy="0"/>
          </a:xfrm>
          <a:prstGeom prst="line">
            <a:avLst/>
          </a:prstGeom>
          <a:ln cap="rnd" w="381000">
            <a:solidFill>
              <a:srgbClr val="FFEC00"/>
            </a:solidFill>
            <a:prstDash val="solid"/>
            <a:headEnd type="none" len="sm" w="sm"/>
            <a:tailEnd type="none" len="sm" w="sm"/>
          </a:ln>
        </p:spPr>
      </p:sp>
      <p:sp>
        <p:nvSpPr>
          <p:cNvPr name="AutoShape 17" id="17"/>
          <p:cNvSpPr/>
          <p:nvPr/>
        </p:nvSpPr>
        <p:spPr>
          <a:xfrm>
            <a:off x="4976812" y="6550308"/>
            <a:ext cx="2849316" cy="0"/>
          </a:xfrm>
          <a:prstGeom prst="line">
            <a:avLst/>
          </a:prstGeom>
          <a:ln cap="rnd" w="381000">
            <a:solidFill>
              <a:srgbClr val="FFEC00"/>
            </a:solidFill>
            <a:prstDash val="solid"/>
            <a:headEnd type="none" len="sm" w="sm"/>
            <a:tailEnd type="none" len="sm" w="sm"/>
          </a:ln>
        </p:spPr>
      </p:sp>
      <p:sp>
        <p:nvSpPr>
          <p:cNvPr name="Freeform 18" id="18">
            <a:hlinkClick r:id="rId5" tooltip="https://www.amazingif.com/listen/how-to-have-a-career-conversation/"/>
          </p:cNvPr>
          <p:cNvSpPr/>
          <p:nvPr/>
        </p:nvSpPr>
        <p:spPr>
          <a:xfrm flipH="false" flipV="false" rot="0">
            <a:off x="5135739" y="6933034"/>
            <a:ext cx="2556851" cy="2556851"/>
          </a:xfrm>
          <a:custGeom>
            <a:avLst/>
            <a:gdLst/>
            <a:ahLst/>
            <a:cxnLst/>
            <a:rect r="r" b="b" t="t" l="l"/>
            <a:pathLst>
              <a:path h="2556851" w="2556851">
                <a:moveTo>
                  <a:pt x="0" y="0"/>
                </a:moveTo>
                <a:lnTo>
                  <a:pt x="2556851" y="0"/>
                </a:lnTo>
                <a:lnTo>
                  <a:pt x="2556851" y="2556850"/>
                </a:lnTo>
                <a:lnTo>
                  <a:pt x="0" y="2556850"/>
                </a:lnTo>
                <a:lnTo>
                  <a:pt x="0" y="0"/>
                </a:lnTo>
                <a:close/>
              </a:path>
            </a:pathLst>
          </a:custGeom>
          <a:blipFill>
            <a:blip r:embed="rId4"/>
            <a:stretch>
              <a:fillRect l="0" t="0" r="0" b="0"/>
            </a:stretch>
          </a:blipFill>
        </p:spPr>
      </p:sp>
      <p:sp>
        <p:nvSpPr>
          <p:cNvPr name="TextBox 19" id="19"/>
          <p:cNvSpPr txBox="true"/>
          <p:nvPr/>
        </p:nvSpPr>
        <p:spPr>
          <a:xfrm rot="0">
            <a:off x="571500" y="571500"/>
            <a:ext cx="10854556"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How to support squiggly career conversations</a:t>
            </a:r>
          </a:p>
        </p:txBody>
      </p:sp>
      <p:sp>
        <p:nvSpPr>
          <p:cNvPr name="TextBox 20" id="20"/>
          <p:cNvSpPr txBox="true"/>
          <p:nvPr/>
        </p:nvSpPr>
        <p:spPr>
          <a:xfrm rot="0">
            <a:off x="910161" y="2324100"/>
            <a:ext cx="3635215" cy="390525"/>
          </a:xfrm>
          <a:prstGeom prst="rect">
            <a:avLst/>
          </a:prstGeom>
        </p:spPr>
        <p:txBody>
          <a:bodyPr anchor="t" rtlCol="false" tIns="0" lIns="0" bIns="0" rIns="0">
            <a:spAutoFit/>
          </a:bodyPr>
          <a:lstStyle/>
          <a:p>
            <a:pPr algn="l">
              <a:lnSpc>
                <a:spcPts val="3120"/>
              </a:lnSpc>
            </a:pPr>
            <a:r>
              <a:rPr lang="en-US" sz="2600" spc="-52" b="true">
                <a:solidFill>
                  <a:srgbClr val="2B187D"/>
                </a:solidFill>
                <a:latin typeface="Cerebri Bold"/>
                <a:ea typeface="Cerebri Bold"/>
                <a:cs typeface="Cerebri Bold"/>
                <a:sym typeface="Cerebri Bold"/>
              </a:rPr>
              <a:t>Career conversations</a:t>
            </a:r>
          </a:p>
        </p:txBody>
      </p:sp>
      <p:sp>
        <p:nvSpPr>
          <p:cNvPr name="TextBox 21" id="21"/>
          <p:cNvSpPr txBox="true"/>
          <p:nvPr/>
        </p:nvSpPr>
        <p:spPr>
          <a:xfrm rot="0">
            <a:off x="9139401" y="2324100"/>
            <a:ext cx="4050653" cy="390525"/>
          </a:xfrm>
          <a:prstGeom prst="rect">
            <a:avLst/>
          </a:prstGeom>
        </p:spPr>
        <p:txBody>
          <a:bodyPr anchor="t" rtlCol="false" tIns="0" lIns="0" bIns="0" rIns="0">
            <a:spAutoFit/>
          </a:bodyPr>
          <a:lstStyle/>
          <a:p>
            <a:pPr algn="l">
              <a:lnSpc>
                <a:spcPts val="3120"/>
              </a:lnSpc>
            </a:pPr>
            <a:r>
              <a:rPr lang="en-US" b="true" sz="2600" spc="-52">
                <a:solidFill>
                  <a:srgbClr val="2B187D"/>
                </a:solidFill>
                <a:latin typeface="Cerebri Bold"/>
                <a:ea typeface="Cerebri Bold"/>
                <a:cs typeface="Cerebri Bold"/>
                <a:sym typeface="Cerebri Bold"/>
                <a:hlinkClick r:id="rId6" tooltip="https://www.amazingif.com/wp-content/uploads/2023/10/Squiggly-Career-Canvas.pdf"/>
              </a:rPr>
              <a:t>Free tool: Career Canvas </a:t>
            </a:r>
          </a:p>
        </p:txBody>
      </p:sp>
      <p:sp>
        <p:nvSpPr>
          <p:cNvPr name="TextBox 22" id="22"/>
          <p:cNvSpPr txBox="true"/>
          <p:nvPr/>
        </p:nvSpPr>
        <p:spPr>
          <a:xfrm rot="0">
            <a:off x="910161" y="2830651"/>
            <a:ext cx="6782429" cy="2708775"/>
          </a:xfrm>
          <a:prstGeom prst="rect">
            <a:avLst/>
          </a:prstGeom>
        </p:spPr>
        <p:txBody>
          <a:bodyPr anchor="t" rtlCol="false" tIns="0" lIns="0" bIns="0" rIns="0">
            <a:spAutoFit/>
          </a:bodyPr>
          <a:lstStyle/>
          <a:p>
            <a:pPr algn="l">
              <a:lnSpc>
                <a:spcPts val="3091"/>
              </a:lnSpc>
            </a:pPr>
            <a:r>
              <a:rPr lang="en-US" sz="2576" spc="-77">
                <a:solidFill>
                  <a:srgbClr val="2B187D"/>
                </a:solidFill>
                <a:latin typeface="Cerebri"/>
                <a:ea typeface="Cerebri"/>
                <a:cs typeface="Cerebri"/>
                <a:sym typeface="Cerebri"/>
              </a:rPr>
              <a:t>Career conversations are a moment that matters for people’s motivation and progression. </a:t>
            </a:r>
          </a:p>
          <a:p>
            <a:pPr algn="l">
              <a:lnSpc>
                <a:spcPts val="3091"/>
              </a:lnSpc>
            </a:pPr>
          </a:p>
          <a:p>
            <a:pPr algn="l">
              <a:lnSpc>
                <a:spcPts val="3091"/>
              </a:lnSpc>
            </a:pPr>
            <a:r>
              <a:rPr lang="en-US" sz="2576" spc="-77">
                <a:solidFill>
                  <a:srgbClr val="2B187D"/>
                </a:solidFill>
                <a:latin typeface="Cerebri"/>
                <a:ea typeface="Cerebri"/>
                <a:cs typeface="Cerebri"/>
                <a:sym typeface="Cerebri"/>
              </a:rPr>
              <a:t>A useful career conversation creates clarity and prompts people to take positive action to grow in their roles and explore opportunities for the future.</a:t>
            </a:r>
          </a:p>
        </p:txBody>
      </p:sp>
      <p:sp>
        <p:nvSpPr>
          <p:cNvPr name="TextBox 23" id="23"/>
          <p:cNvSpPr txBox="true"/>
          <p:nvPr/>
        </p:nvSpPr>
        <p:spPr>
          <a:xfrm rot="0">
            <a:off x="4545376" y="6359808"/>
            <a:ext cx="3737578"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Podcast</a:t>
            </a:r>
          </a:p>
        </p:txBody>
      </p:sp>
      <p:sp>
        <p:nvSpPr>
          <p:cNvPr name="TextBox 24" id="24"/>
          <p:cNvSpPr txBox="true"/>
          <p:nvPr/>
        </p:nvSpPr>
        <p:spPr>
          <a:xfrm rot="0">
            <a:off x="571500" y="6359808"/>
            <a:ext cx="3617598"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Idea for action</a:t>
            </a:r>
          </a:p>
        </p:txBody>
      </p:sp>
      <p:sp>
        <p:nvSpPr>
          <p:cNvPr name="TextBox 25" id="25"/>
          <p:cNvSpPr txBox="true"/>
          <p:nvPr/>
        </p:nvSpPr>
        <p:spPr>
          <a:xfrm rot="0">
            <a:off x="851538" y="6942559"/>
            <a:ext cx="3278938" cy="2162175"/>
          </a:xfrm>
          <a:prstGeom prst="rect">
            <a:avLst/>
          </a:prstGeom>
        </p:spPr>
        <p:txBody>
          <a:bodyPr anchor="t" rtlCol="false" tIns="0" lIns="0" bIns="0" rIns="0">
            <a:spAutoFit/>
          </a:bodyPr>
          <a:lstStyle/>
          <a:p>
            <a:pPr algn="l">
              <a:lnSpc>
                <a:spcPts val="2880"/>
              </a:lnSpc>
            </a:pPr>
            <a:r>
              <a:rPr lang="en-US" sz="2400" spc="-72">
                <a:solidFill>
                  <a:srgbClr val="2B187D"/>
                </a:solidFill>
                <a:latin typeface="Cerebri"/>
                <a:ea typeface="Cerebri"/>
                <a:cs typeface="Cerebri"/>
                <a:sym typeface="Cerebri"/>
                <a:hlinkClick r:id="rId7" tooltip="https://www.amazingif.com/wp-content/uploads/2026/08/Career-canvas.pdf"/>
              </a:rPr>
              <a:t>Our </a:t>
            </a:r>
            <a:r>
              <a:rPr lang="en-US" b="true" sz="2400" spc="-72">
                <a:solidFill>
                  <a:srgbClr val="00CEB8"/>
                </a:solidFill>
                <a:latin typeface="Cerebri Bold"/>
                <a:ea typeface="Cerebri Bold"/>
                <a:cs typeface="Cerebri Bold"/>
                <a:sym typeface="Cerebri Bold"/>
                <a:hlinkClick r:id="rId8" tooltip="https://www.amazingif.com/wp-content/uploads/2026/08/Career-canvas.pdf"/>
              </a:rPr>
              <a:t>career canvas tool</a:t>
            </a:r>
            <a:r>
              <a:rPr lang="en-US" sz="2400" spc="-72">
                <a:solidFill>
                  <a:srgbClr val="2B187D"/>
                </a:solidFill>
                <a:latin typeface="Cerebri"/>
                <a:ea typeface="Cerebri"/>
                <a:cs typeface="Cerebri"/>
                <a:sym typeface="Cerebri"/>
                <a:hlinkClick r:id="rId9" tooltip="https://www.amazingif.com/wp-content/uploads/2026/08/Career-canvas.pdf"/>
              </a:rPr>
              <a:t> uses coaching questions to provide individuals and managers with a</a:t>
            </a:r>
            <a:r>
              <a:rPr lang="en-US" sz="2400" spc="-72">
                <a:solidFill>
                  <a:srgbClr val="2B187D"/>
                </a:solidFill>
                <a:latin typeface="Cerebri"/>
                <a:ea typeface="Cerebri"/>
                <a:cs typeface="Cerebri"/>
                <a:sym typeface="Cerebri"/>
                <a:hlinkClick r:id="rId10" tooltip="https://www.amazingif.com/wp-content/uploads/2026/08/Career-canvas.pdf"/>
              </a:rPr>
              <a:t> framework for having a career conversation</a:t>
            </a:r>
          </a:p>
        </p:txBody>
      </p:sp>
      <p:sp>
        <p:nvSpPr>
          <p:cNvPr name="Freeform 26" id="26"/>
          <p:cNvSpPr/>
          <p:nvPr/>
        </p:nvSpPr>
        <p:spPr>
          <a:xfrm flipH="false" flipV="false" rot="0">
            <a:off x="8843329" y="3666013"/>
            <a:ext cx="8682256" cy="4865403"/>
          </a:xfrm>
          <a:custGeom>
            <a:avLst/>
            <a:gdLst/>
            <a:ahLst/>
            <a:cxnLst/>
            <a:rect r="r" b="b" t="t" l="l"/>
            <a:pathLst>
              <a:path h="4865403" w="8682256">
                <a:moveTo>
                  <a:pt x="0" y="0"/>
                </a:moveTo>
                <a:lnTo>
                  <a:pt x="8682256" y="0"/>
                </a:lnTo>
                <a:lnTo>
                  <a:pt x="8682256" y="4865404"/>
                </a:lnTo>
                <a:lnTo>
                  <a:pt x="0" y="4865404"/>
                </a:lnTo>
                <a:lnTo>
                  <a:pt x="0" y="0"/>
                </a:lnTo>
                <a:close/>
              </a:path>
            </a:pathLst>
          </a:custGeom>
          <a:blipFill>
            <a:blip r:embed="rId11"/>
            <a:stretch>
              <a:fillRect l="0" t="-564" r="0" b="-258"/>
            </a:stretch>
          </a:blipFill>
        </p:spPr>
      </p:sp>
      <p:sp>
        <p:nvSpPr>
          <p:cNvPr name="Freeform 27" id="27"/>
          <p:cNvSpPr/>
          <p:nvPr/>
        </p:nvSpPr>
        <p:spPr>
          <a:xfrm flipH="false" flipV="false" rot="0">
            <a:off x="15928900" y="288855"/>
            <a:ext cx="2359100" cy="1108182"/>
          </a:xfrm>
          <a:custGeom>
            <a:avLst/>
            <a:gdLst/>
            <a:ahLst/>
            <a:cxnLst/>
            <a:rect r="r" b="b" t="t" l="l"/>
            <a:pathLst>
              <a:path h="1108182" w="2359100">
                <a:moveTo>
                  <a:pt x="0" y="0"/>
                </a:moveTo>
                <a:lnTo>
                  <a:pt x="2359100" y="0"/>
                </a:lnTo>
                <a:lnTo>
                  <a:pt x="2359100" y="1108182"/>
                </a:lnTo>
                <a:lnTo>
                  <a:pt x="0" y="1108182"/>
                </a:lnTo>
                <a:lnTo>
                  <a:pt x="0" y="0"/>
                </a:lnTo>
                <a:close/>
              </a:path>
            </a:pathLst>
          </a:custGeom>
          <a:blipFill>
            <a:blip r:embed="rId12"/>
            <a:stretch>
              <a:fillRect l="-3787" t="-2223" r="0" b="-2223"/>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grpSp>
        <p:nvGrpSpPr>
          <p:cNvPr name="Group 3" id="3"/>
          <p:cNvGrpSpPr/>
          <p:nvPr/>
        </p:nvGrpSpPr>
        <p:grpSpPr>
          <a:xfrm rot="0">
            <a:off x="571500" y="2012667"/>
            <a:ext cx="7711453" cy="3886013"/>
            <a:chOff x="0" y="0"/>
            <a:chExt cx="2031000" cy="1023477"/>
          </a:xfrm>
        </p:grpSpPr>
        <p:sp>
          <p:nvSpPr>
            <p:cNvPr name="Freeform 4" id="4"/>
            <p:cNvSpPr/>
            <p:nvPr/>
          </p:nvSpPr>
          <p:spPr>
            <a:xfrm flipH="false" flipV="false" rot="0">
              <a:off x="0" y="0"/>
              <a:ext cx="2031000" cy="1023477"/>
            </a:xfrm>
            <a:custGeom>
              <a:avLst/>
              <a:gdLst/>
              <a:ahLst/>
              <a:cxnLst/>
              <a:rect r="r" b="b" t="t" l="l"/>
              <a:pathLst>
                <a:path h="1023477" w="2031000">
                  <a:moveTo>
                    <a:pt x="20079" y="0"/>
                  </a:moveTo>
                  <a:lnTo>
                    <a:pt x="2010921" y="0"/>
                  </a:lnTo>
                  <a:cubicBezTo>
                    <a:pt x="2016246" y="0"/>
                    <a:pt x="2021354" y="2115"/>
                    <a:pt x="2025119" y="5881"/>
                  </a:cubicBezTo>
                  <a:cubicBezTo>
                    <a:pt x="2028885" y="9647"/>
                    <a:pt x="2031000" y="14754"/>
                    <a:pt x="2031000" y="20079"/>
                  </a:cubicBezTo>
                  <a:lnTo>
                    <a:pt x="2031000" y="1003398"/>
                  </a:lnTo>
                  <a:cubicBezTo>
                    <a:pt x="2031000" y="1008723"/>
                    <a:pt x="2028885" y="1013830"/>
                    <a:pt x="2025119" y="1017596"/>
                  </a:cubicBezTo>
                  <a:cubicBezTo>
                    <a:pt x="2021354" y="1021361"/>
                    <a:pt x="2016246" y="1023477"/>
                    <a:pt x="2010921" y="1023477"/>
                  </a:cubicBezTo>
                  <a:lnTo>
                    <a:pt x="20079" y="1023477"/>
                  </a:lnTo>
                  <a:cubicBezTo>
                    <a:pt x="14754" y="1023477"/>
                    <a:pt x="9647" y="1021361"/>
                    <a:pt x="5881" y="1017596"/>
                  </a:cubicBezTo>
                  <a:cubicBezTo>
                    <a:pt x="2115" y="1013830"/>
                    <a:pt x="0" y="1008723"/>
                    <a:pt x="0" y="1003398"/>
                  </a:cubicBezTo>
                  <a:lnTo>
                    <a:pt x="0" y="20079"/>
                  </a:lnTo>
                  <a:cubicBezTo>
                    <a:pt x="0" y="14754"/>
                    <a:pt x="2115" y="9647"/>
                    <a:pt x="5881" y="5881"/>
                  </a:cubicBezTo>
                  <a:cubicBezTo>
                    <a:pt x="9647" y="2115"/>
                    <a:pt x="14754" y="0"/>
                    <a:pt x="20079" y="0"/>
                  </a:cubicBezTo>
                  <a:close/>
                </a:path>
              </a:pathLst>
            </a:custGeom>
            <a:solidFill>
              <a:srgbClr val="FFFFFF"/>
            </a:solidFill>
            <a:ln w="38100" cap="sq">
              <a:solidFill>
                <a:srgbClr val="00CDB7"/>
              </a:solidFill>
              <a:prstDash val="solid"/>
              <a:miter/>
            </a:ln>
          </p:spPr>
        </p:sp>
        <p:sp>
          <p:nvSpPr>
            <p:cNvPr name="TextBox 5" id="5"/>
            <p:cNvSpPr txBox="true"/>
            <p:nvPr/>
          </p:nvSpPr>
          <p:spPr>
            <a:xfrm>
              <a:off x="0" y="-47625"/>
              <a:ext cx="2031000" cy="1071102"/>
            </a:xfrm>
            <a:prstGeom prst="rect">
              <a:avLst/>
            </a:prstGeom>
          </p:spPr>
          <p:txBody>
            <a:bodyPr anchor="ctr" rtlCol="false" tIns="50800" lIns="50800" bIns="50800" rIns="50800"/>
            <a:lstStyle/>
            <a:p>
              <a:pPr algn="ctr">
                <a:lnSpc>
                  <a:spcPts val="3640"/>
                </a:lnSpc>
              </a:pPr>
            </a:p>
          </p:txBody>
        </p:sp>
      </p:grpSp>
      <p:sp>
        <p:nvSpPr>
          <p:cNvPr name="AutoShape 6" id="6"/>
          <p:cNvSpPr/>
          <p:nvPr/>
        </p:nvSpPr>
        <p:spPr>
          <a:xfrm flipV="true">
            <a:off x="758563" y="2519354"/>
            <a:ext cx="2686312" cy="0"/>
          </a:xfrm>
          <a:prstGeom prst="line">
            <a:avLst/>
          </a:prstGeom>
          <a:ln cap="rnd" w="381000">
            <a:solidFill>
              <a:srgbClr val="FFEC00"/>
            </a:solidFill>
            <a:prstDash val="solid"/>
            <a:headEnd type="none" len="sm" w="sm"/>
            <a:tailEnd type="none" len="sm" w="sm"/>
          </a:ln>
        </p:spPr>
      </p:sp>
      <p:grpSp>
        <p:nvGrpSpPr>
          <p:cNvPr name="Group 7" id="7"/>
          <p:cNvGrpSpPr/>
          <p:nvPr/>
        </p:nvGrpSpPr>
        <p:grpSpPr>
          <a:xfrm rot="0">
            <a:off x="571500" y="6115050"/>
            <a:ext cx="3737578" cy="3600450"/>
            <a:chOff x="0" y="0"/>
            <a:chExt cx="984383" cy="948267"/>
          </a:xfrm>
        </p:grpSpPr>
        <p:sp>
          <p:nvSpPr>
            <p:cNvPr name="Freeform 8" id="8"/>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solidFill>
              <a:srgbClr val="FFFFFF"/>
            </a:solidFill>
            <a:ln w="38100" cap="sq">
              <a:solidFill>
                <a:srgbClr val="00CDB7"/>
              </a:solidFill>
              <a:prstDash val="solid"/>
              <a:miter/>
            </a:ln>
          </p:spPr>
        </p:sp>
        <p:sp>
          <p:nvSpPr>
            <p:cNvPr name="TextBox 9" id="9"/>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grpSp>
        <p:nvGrpSpPr>
          <p:cNvPr name="Group 10" id="10"/>
          <p:cNvGrpSpPr/>
          <p:nvPr/>
        </p:nvGrpSpPr>
        <p:grpSpPr>
          <a:xfrm rot="0">
            <a:off x="4545376" y="6115050"/>
            <a:ext cx="3737578" cy="3600450"/>
            <a:chOff x="0" y="0"/>
            <a:chExt cx="984383" cy="948267"/>
          </a:xfrm>
        </p:grpSpPr>
        <p:sp>
          <p:nvSpPr>
            <p:cNvPr name="Freeform 11" id="11"/>
            <p:cNvSpPr/>
            <p:nvPr/>
          </p:nvSpPr>
          <p:spPr>
            <a:xfrm flipH="false" flipV="false" rot="0">
              <a:off x="0" y="0"/>
              <a:ext cx="984383" cy="948267"/>
            </a:xfrm>
            <a:custGeom>
              <a:avLst/>
              <a:gdLst/>
              <a:ahLst/>
              <a:cxnLst/>
              <a:rect r="r" b="b" t="t" l="l"/>
              <a:pathLst>
                <a:path h="948267" w="984383">
                  <a:moveTo>
                    <a:pt x="41427" y="0"/>
                  </a:moveTo>
                  <a:lnTo>
                    <a:pt x="942955" y="0"/>
                  </a:lnTo>
                  <a:cubicBezTo>
                    <a:pt x="965835" y="0"/>
                    <a:pt x="984383" y="18548"/>
                    <a:pt x="984383" y="41427"/>
                  </a:cubicBezTo>
                  <a:lnTo>
                    <a:pt x="984383" y="906839"/>
                  </a:lnTo>
                  <a:cubicBezTo>
                    <a:pt x="984383" y="929719"/>
                    <a:pt x="965835" y="948267"/>
                    <a:pt x="942955" y="948267"/>
                  </a:cubicBezTo>
                  <a:lnTo>
                    <a:pt x="41427" y="948267"/>
                  </a:lnTo>
                  <a:cubicBezTo>
                    <a:pt x="18548" y="948267"/>
                    <a:pt x="0" y="929719"/>
                    <a:pt x="0" y="906839"/>
                  </a:cubicBezTo>
                  <a:lnTo>
                    <a:pt x="0" y="41427"/>
                  </a:lnTo>
                  <a:cubicBezTo>
                    <a:pt x="0" y="18548"/>
                    <a:pt x="18548" y="0"/>
                    <a:pt x="41427" y="0"/>
                  </a:cubicBezTo>
                  <a:close/>
                </a:path>
              </a:pathLst>
            </a:custGeom>
            <a:solidFill>
              <a:srgbClr val="FFFFFF"/>
            </a:solidFill>
            <a:ln w="38100" cap="sq">
              <a:solidFill>
                <a:srgbClr val="00CDB7"/>
              </a:solidFill>
              <a:prstDash val="solid"/>
              <a:miter/>
            </a:ln>
          </p:spPr>
        </p:sp>
        <p:sp>
          <p:nvSpPr>
            <p:cNvPr name="TextBox 12" id="12"/>
            <p:cNvSpPr txBox="true"/>
            <p:nvPr/>
          </p:nvSpPr>
          <p:spPr>
            <a:xfrm>
              <a:off x="0" y="-47625"/>
              <a:ext cx="984383" cy="995892"/>
            </a:xfrm>
            <a:prstGeom prst="rect">
              <a:avLst/>
            </a:prstGeom>
          </p:spPr>
          <p:txBody>
            <a:bodyPr anchor="ctr" rtlCol="false" tIns="50800" lIns="50800" bIns="50800" rIns="50800"/>
            <a:lstStyle/>
            <a:p>
              <a:pPr algn="ctr">
                <a:lnSpc>
                  <a:spcPts val="3640"/>
                </a:lnSpc>
              </a:pPr>
            </a:p>
          </p:txBody>
        </p:sp>
      </p:grpSp>
      <p:sp>
        <p:nvSpPr>
          <p:cNvPr name="AutoShape 13" id="13"/>
          <p:cNvSpPr/>
          <p:nvPr/>
        </p:nvSpPr>
        <p:spPr>
          <a:xfrm>
            <a:off x="758563" y="6550308"/>
            <a:ext cx="3278938" cy="0"/>
          </a:xfrm>
          <a:prstGeom prst="line">
            <a:avLst/>
          </a:prstGeom>
          <a:ln cap="rnd" w="381000">
            <a:solidFill>
              <a:srgbClr val="FFEC00"/>
            </a:solidFill>
            <a:prstDash val="solid"/>
            <a:headEnd type="none" len="sm" w="sm"/>
            <a:tailEnd type="none" len="sm" w="sm"/>
          </a:ln>
        </p:spPr>
      </p:sp>
      <p:sp>
        <p:nvSpPr>
          <p:cNvPr name="AutoShape 14" id="14"/>
          <p:cNvSpPr/>
          <p:nvPr/>
        </p:nvSpPr>
        <p:spPr>
          <a:xfrm>
            <a:off x="4976812" y="6550308"/>
            <a:ext cx="2849316" cy="0"/>
          </a:xfrm>
          <a:prstGeom prst="line">
            <a:avLst/>
          </a:prstGeom>
          <a:ln cap="rnd" w="381000">
            <a:solidFill>
              <a:srgbClr val="FFEC00"/>
            </a:solidFill>
            <a:prstDash val="solid"/>
            <a:headEnd type="none" len="sm" w="sm"/>
            <a:tailEnd type="none" len="sm" w="sm"/>
          </a:ln>
        </p:spPr>
      </p:sp>
      <p:grpSp>
        <p:nvGrpSpPr>
          <p:cNvPr name="Group 15" id="15"/>
          <p:cNvGrpSpPr/>
          <p:nvPr/>
        </p:nvGrpSpPr>
        <p:grpSpPr>
          <a:xfrm rot="0">
            <a:off x="8663609" y="2012667"/>
            <a:ext cx="9052891" cy="7711453"/>
            <a:chOff x="0" y="0"/>
            <a:chExt cx="954190" cy="812800"/>
          </a:xfrm>
        </p:grpSpPr>
        <p:sp>
          <p:nvSpPr>
            <p:cNvPr name="Freeform 16" id="16"/>
            <p:cNvSpPr/>
            <p:nvPr/>
          </p:nvSpPr>
          <p:spPr>
            <a:xfrm flipH="false" flipV="false" rot="0">
              <a:off x="0" y="0"/>
              <a:ext cx="954190" cy="812800"/>
            </a:xfrm>
            <a:custGeom>
              <a:avLst/>
              <a:gdLst/>
              <a:ahLst/>
              <a:cxnLst/>
              <a:rect r="r" b="b" t="t" l="l"/>
              <a:pathLst>
                <a:path h="812800" w="954190">
                  <a:moveTo>
                    <a:pt x="19669" y="0"/>
                  </a:moveTo>
                  <a:lnTo>
                    <a:pt x="934520" y="0"/>
                  </a:lnTo>
                  <a:cubicBezTo>
                    <a:pt x="945383" y="0"/>
                    <a:pt x="954190" y="8806"/>
                    <a:pt x="954190" y="19669"/>
                  </a:cubicBezTo>
                  <a:lnTo>
                    <a:pt x="954190" y="793131"/>
                  </a:lnTo>
                  <a:cubicBezTo>
                    <a:pt x="954190" y="803994"/>
                    <a:pt x="945383" y="812800"/>
                    <a:pt x="934520" y="812800"/>
                  </a:cubicBezTo>
                  <a:lnTo>
                    <a:pt x="19669" y="812800"/>
                  </a:lnTo>
                  <a:cubicBezTo>
                    <a:pt x="8806" y="812800"/>
                    <a:pt x="0" y="803994"/>
                    <a:pt x="0" y="793131"/>
                  </a:cubicBezTo>
                  <a:lnTo>
                    <a:pt x="0" y="19669"/>
                  </a:lnTo>
                  <a:cubicBezTo>
                    <a:pt x="0" y="8806"/>
                    <a:pt x="8806" y="0"/>
                    <a:pt x="19669" y="0"/>
                  </a:cubicBezTo>
                  <a:close/>
                </a:path>
              </a:pathLst>
            </a:custGeom>
            <a:blipFill>
              <a:blip r:embed="rId3"/>
              <a:stretch>
                <a:fillRect l="-10373" t="0" r="-10373" b="0"/>
              </a:stretch>
            </a:blipFill>
          </p:spPr>
        </p:sp>
      </p:grpSp>
      <p:sp>
        <p:nvSpPr>
          <p:cNvPr name="Freeform 17" id="17">
            <a:hlinkClick r:id="rId5" tooltip="https://www.amazingif.com/listen/how-to-help-people-to-squiggle-and-stay/"/>
          </p:cNvPr>
          <p:cNvSpPr/>
          <p:nvPr/>
        </p:nvSpPr>
        <p:spPr>
          <a:xfrm flipH="false" flipV="false" rot="0">
            <a:off x="5135739" y="6933034"/>
            <a:ext cx="2556851" cy="2556851"/>
          </a:xfrm>
          <a:custGeom>
            <a:avLst/>
            <a:gdLst/>
            <a:ahLst/>
            <a:cxnLst/>
            <a:rect r="r" b="b" t="t" l="l"/>
            <a:pathLst>
              <a:path h="2556851" w="2556851">
                <a:moveTo>
                  <a:pt x="0" y="0"/>
                </a:moveTo>
                <a:lnTo>
                  <a:pt x="2556851" y="0"/>
                </a:lnTo>
                <a:lnTo>
                  <a:pt x="2556851" y="2556850"/>
                </a:lnTo>
                <a:lnTo>
                  <a:pt x="0" y="2556850"/>
                </a:lnTo>
                <a:lnTo>
                  <a:pt x="0" y="0"/>
                </a:lnTo>
                <a:close/>
              </a:path>
            </a:pathLst>
          </a:custGeom>
          <a:blipFill>
            <a:blip r:embed="rId4"/>
            <a:stretch>
              <a:fillRect l="0" t="0" r="0" b="0"/>
            </a:stretch>
          </a:blipFill>
        </p:spPr>
      </p:sp>
      <p:sp>
        <p:nvSpPr>
          <p:cNvPr name="TextBox 18" id="18"/>
          <p:cNvSpPr txBox="true"/>
          <p:nvPr/>
        </p:nvSpPr>
        <p:spPr>
          <a:xfrm rot="0">
            <a:off x="571500" y="571500"/>
            <a:ext cx="9588029"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How to create squiggly career structures</a:t>
            </a:r>
          </a:p>
        </p:txBody>
      </p:sp>
      <p:sp>
        <p:nvSpPr>
          <p:cNvPr name="TextBox 19" id="19"/>
          <p:cNvSpPr txBox="true"/>
          <p:nvPr/>
        </p:nvSpPr>
        <p:spPr>
          <a:xfrm rot="0">
            <a:off x="910161" y="2324100"/>
            <a:ext cx="3337560" cy="390525"/>
          </a:xfrm>
          <a:prstGeom prst="rect">
            <a:avLst/>
          </a:prstGeom>
        </p:spPr>
        <p:txBody>
          <a:bodyPr anchor="t" rtlCol="false" tIns="0" lIns="0" bIns="0" rIns="0">
            <a:spAutoFit/>
          </a:bodyPr>
          <a:lstStyle/>
          <a:p>
            <a:pPr algn="l">
              <a:lnSpc>
                <a:spcPts val="3120"/>
              </a:lnSpc>
            </a:pPr>
            <a:r>
              <a:rPr lang="en-US" sz="2600" spc="-52" b="true">
                <a:solidFill>
                  <a:srgbClr val="2B187D"/>
                </a:solidFill>
                <a:latin typeface="Cerebri Bold"/>
                <a:ea typeface="Cerebri Bold"/>
                <a:cs typeface="Cerebri Bold"/>
                <a:sym typeface="Cerebri Bold"/>
              </a:rPr>
              <a:t>Squiggle &amp; Stay</a:t>
            </a:r>
          </a:p>
        </p:txBody>
      </p:sp>
      <p:sp>
        <p:nvSpPr>
          <p:cNvPr name="TextBox 20" id="20"/>
          <p:cNvSpPr txBox="true"/>
          <p:nvPr/>
        </p:nvSpPr>
        <p:spPr>
          <a:xfrm rot="0">
            <a:off x="910161" y="2830651"/>
            <a:ext cx="6844777" cy="2733675"/>
          </a:xfrm>
          <a:prstGeom prst="rect">
            <a:avLst/>
          </a:prstGeom>
        </p:spPr>
        <p:txBody>
          <a:bodyPr anchor="t" rtlCol="false" tIns="0" lIns="0" bIns="0" rIns="0">
            <a:spAutoFit/>
          </a:bodyPr>
          <a:lstStyle/>
          <a:p>
            <a:pPr algn="l">
              <a:lnSpc>
                <a:spcPts val="3120"/>
              </a:lnSpc>
            </a:pPr>
            <a:r>
              <a:rPr lang="en-US" sz="2600" spc="-78">
                <a:solidFill>
                  <a:srgbClr val="2B187D"/>
                </a:solidFill>
                <a:latin typeface="Cerebri"/>
                <a:ea typeface="Cerebri"/>
                <a:cs typeface="Cerebri"/>
                <a:sym typeface="Cerebri"/>
              </a:rPr>
              <a:t>Ladder-like career development limits people’s opportunity to progress and results in employees being more likely to leave.</a:t>
            </a:r>
          </a:p>
          <a:p>
            <a:pPr algn="l">
              <a:lnSpc>
                <a:spcPts val="3120"/>
              </a:lnSpc>
            </a:pPr>
          </a:p>
          <a:p>
            <a:pPr algn="l">
              <a:lnSpc>
                <a:spcPts val="3120"/>
              </a:lnSpc>
            </a:pPr>
            <a:r>
              <a:rPr lang="en-US" sz="2600" spc="-78">
                <a:solidFill>
                  <a:srgbClr val="2B187D"/>
                </a:solidFill>
                <a:latin typeface="Cerebri"/>
                <a:ea typeface="Cerebri"/>
                <a:cs typeface="Cerebri"/>
                <a:sym typeface="Cerebri"/>
              </a:rPr>
              <a:t>Unlocking progression possibilities that go beyond promotion gives people the ability to personalise their caree</a:t>
            </a:r>
            <a:r>
              <a:rPr lang="en-US" sz="2600" spc="-78">
                <a:solidFill>
                  <a:srgbClr val="2B187D"/>
                </a:solidFill>
                <a:latin typeface="Cerebri"/>
                <a:ea typeface="Cerebri"/>
                <a:cs typeface="Cerebri"/>
                <a:sym typeface="Cerebri"/>
              </a:rPr>
              <a:t>r development.</a:t>
            </a:r>
          </a:p>
        </p:txBody>
      </p:sp>
      <p:sp>
        <p:nvSpPr>
          <p:cNvPr name="TextBox 21" id="21"/>
          <p:cNvSpPr txBox="true"/>
          <p:nvPr/>
        </p:nvSpPr>
        <p:spPr>
          <a:xfrm rot="0">
            <a:off x="4545376" y="6359808"/>
            <a:ext cx="3737578"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Podcast</a:t>
            </a:r>
          </a:p>
        </p:txBody>
      </p:sp>
      <p:sp>
        <p:nvSpPr>
          <p:cNvPr name="TextBox 22" id="22"/>
          <p:cNvSpPr txBox="true"/>
          <p:nvPr/>
        </p:nvSpPr>
        <p:spPr>
          <a:xfrm rot="0">
            <a:off x="571500" y="6359808"/>
            <a:ext cx="3617598" cy="390525"/>
          </a:xfrm>
          <a:prstGeom prst="rect">
            <a:avLst/>
          </a:prstGeom>
        </p:spPr>
        <p:txBody>
          <a:bodyPr anchor="t" rtlCol="false" tIns="0" lIns="0" bIns="0" rIns="0">
            <a:spAutoFit/>
          </a:bodyPr>
          <a:lstStyle/>
          <a:p>
            <a:pPr algn="ctr">
              <a:lnSpc>
                <a:spcPts val="3120"/>
              </a:lnSpc>
            </a:pPr>
            <a:r>
              <a:rPr lang="en-US" b="true" sz="2600" spc="-52">
                <a:solidFill>
                  <a:srgbClr val="2B187D"/>
                </a:solidFill>
                <a:latin typeface="Cerebri Bold"/>
                <a:ea typeface="Cerebri Bold"/>
                <a:cs typeface="Cerebri Bold"/>
                <a:sym typeface="Cerebri Bold"/>
              </a:rPr>
              <a:t>Idea for action</a:t>
            </a:r>
          </a:p>
        </p:txBody>
      </p:sp>
      <p:sp>
        <p:nvSpPr>
          <p:cNvPr name="TextBox 23" id="23"/>
          <p:cNvSpPr txBox="true"/>
          <p:nvPr/>
        </p:nvSpPr>
        <p:spPr>
          <a:xfrm rot="0">
            <a:off x="910161" y="6942559"/>
            <a:ext cx="3254215" cy="1800225"/>
          </a:xfrm>
          <a:prstGeom prst="rect">
            <a:avLst/>
          </a:prstGeom>
        </p:spPr>
        <p:txBody>
          <a:bodyPr anchor="t" rtlCol="false" tIns="0" lIns="0" bIns="0" rIns="0">
            <a:spAutoFit/>
          </a:bodyPr>
          <a:lstStyle/>
          <a:p>
            <a:pPr algn="l">
              <a:lnSpc>
                <a:spcPts val="2880"/>
              </a:lnSpc>
            </a:pPr>
            <a:r>
              <a:rPr lang="en-US" sz="2400" spc="-72">
                <a:solidFill>
                  <a:srgbClr val="2B187D"/>
                </a:solidFill>
                <a:latin typeface="Cerebri"/>
                <a:ea typeface="Cerebri"/>
                <a:cs typeface="Cerebri"/>
                <a:sym typeface="Cerebri"/>
                <a:hlinkClick r:id="rId6" tooltip="https://www.amazingif.com/wp-content/uploads/2026/08/Squiggle-Stay-Playbook.pdf"/>
              </a:rPr>
              <a:t>Use our </a:t>
            </a:r>
            <a:r>
              <a:rPr lang="en-US" b="true" sz="2400" spc="-72">
                <a:solidFill>
                  <a:srgbClr val="00CEB8"/>
                </a:solidFill>
                <a:latin typeface="Cerebri Bold"/>
                <a:ea typeface="Cerebri Bold"/>
                <a:cs typeface="Cerebri Bold"/>
                <a:sym typeface="Cerebri Bold"/>
                <a:hlinkClick r:id="rId7" tooltip="https://www.amazingif.com/wp-content/uploads/2026/08/Squiggle-Stay-Playbook.pdf"/>
              </a:rPr>
              <a:t>Squiggle and Stay Playbook</a:t>
            </a:r>
            <a:r>
              <a:rPr lang="en-US" sz="2400" spc="-72">
                <a:solidFill>
                  <a:srgbClr val="2B187D"/>
                </a:solidFill>
                <a:latin typeface="Cerebri"/>
                <a:ea typeface="Cerebri"/>
                <a:cs typeface="Cerebri"/>
                <a:sym typeface="Cerebri"/>
                <a:hlinkClick r:id="rId8" tooltip="https://www.amazingif.com/wp-content/uploads/2026/08/Squiggle-Stay-Playbook.pdf"/>
              </a:rPr>
              <a:t> for inspiration to unlock progression possibilities in your company.</a:t>
            </a:r>
          </a:p>
        </p:txBody>
      </p:sp>
      <p:sp>
        <p:nvSpPr>
          <p:cNvPr name="AutoShape 24" id="24"/>
          <p:cNvSpPr/>
          <p:nvPr/>
        </p:nvSpPr>
        <p:spPr>
          <a:xfrm flipV="true">
            <a:off x="8987803" y="2519354"/>
            <a:ext cx="4695698" cy="0"/>
          </a:xfrm>
          <a:prstGeom prst="line">
            <a:avLst/>
          </a:prstGeom>
          <a:ln cap="rnd" w="381000">
            <a:solidFill>
              <a:srgbClr val="FFEC00"/>
            </a:solidFill>
            <a:prstDash val="solid"/>
            <a:headEnd type="none" len="sm" w="sm"/>
            <a:tailEnd type="none" len="sm" w="sm"/>
          </a:ln>
        </p:spPr>
      </p:sp>
      <p:sp>
        <p:nvSpPr>
          <p:cNvPr name="TextBox 25" id="25"/>
          <p:cNvSpPr txBox="true"/>
          <p:nvPr/>
        </p:nvSpPr>
        <p:spPr>
          <a:xfrm rot="0">
            <a:off x="9139401" y="2324100"/>
            <a:ext cx="5023431" cy="390508"/>
          </a:xfrm>
          <a:prstGeom prst="rect">
            <a:avLst/>
          </a:prstGeom>
        </p:spPr>
        <p:txBody>
          <a:bodyPr anchor="t" rtlCol="false" tIns="0" lIns="0" bIns="0" rIns="0">
            <a:spAutoFit/>
          </a:bodyPr>
          <a:lstStyle/>
          <a:p>
            <a:pPr algn="l">
              <a:lnSpc>
                <a:spcPts val="3120"/>
              </a:lnSpc>
            </a:pPr>
            <a:r>
              <a:rPr lang="en-US" sz="2600" spc="-52" b="true">
                <a:solidFill>
                  <a:srgbClr val="2B187D"/>
                </a:solidFill>
                <a:latin typeface="Cerebri Bold"/>
                <a:ea typeface="Cerebri Bold"/>
                <a:cs typeface="Cerebri Bold"/>
                <a:sym typeface="Cerebri Bold"/>
              </a:rPr>
              <a:t>Squiggle &amp; Stay Experiments</a:t>
            </a:r>
          </a:p>
        </p:txBody>
      </p:sp>
      <p:grpSp>
        <p:nvGrpSpPr>
          <p:cNvPr name="Group 26" id="26"/>
          <p:cNvGrpSpPr/>
          <p:nvPr/>
        </p:nvGrpSpPr>
        <p:grpSpPr>
          <a:xfrm rot="0">
            <a:off x="8931251" y="3091210"/>
            <a:ext cx="2628071" cy="3023840"/>
            <a:chOff x="0" y="0"/>
            <a:chExt cx="791797" cy="911036"/>
          </a:xfrm>
        </p:grpSpPr>
        <p:sp>
          <p:nvSpPr>
            <p:cNvPr name="Freeform 27" id="27"/>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28" id="28"/>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sz="2000" b="true">
                  <a:solidFill>
                    <a:srgbClr val="2B187D"/>
                  </a:solidFill>
                  <a:latin typeface="Cerebri Bold"/>
                  <a:ea typeface="Cerebri Bold"/>
                  <a:cs typeface="Cerebri Bold"/>
                  <a:sym typeface="Cerebri Bold"/>
                </a:rPr>
                <a:t>Squiggly job specs</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grpSp>
        <p:nvGrpSpPr>
          <p:cNvPr name="Group 29" id="29"/>
          <p:cNvGrpSpPr/>
          <p:nvPr/>
        </p:nvGrpSpPr>
        <p:grpSpPr>
          <a:xfrm rot="0">
            <a:off x="11876019" y="3091210"/>
            <a:ext cx="2628071" cy="3023840"/>
            <a:chOff x="0" y="0"/>
            <a:chExt cx="791797" cy="911036"/>
          </a:xfrm>
        </p:grpSpPr>
        <p:sp>
          <p:nvSpPr>
            <p:cNvPr name="Freeform 30" id="30"/>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31" id="31"/>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b="true" sz="2000">
                  <a:solidFill>
                    <a:srgbClr val="2B187D"/>
                  </a:solidFill>
                  <a:latin typeface="Cerebri Bold"/>
                  <a:ea typeface="Cerebri Bold"/>
                  <a:cs typeface="Cerebri Bold"/>
                  <a:sym typeface="Cerebri Bold"/>
                </a:rPr>
                <a:t>Squiggly safari</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grpSp>
        <p:nvGrpSpPr>
          <p:cNvPr name="Group 32" id="32"/>
          <p:cNvGrpSpPr/>
          <p:nvPr/>
        </p:nvGrpSpPr>
        <p:grpSpPr>
          <a:xfrm rot="0">
            <a:off x="14820787" y="3091210"/>
            <a:ext cx="2628071" cy="3023840"/>
            <a:chOff x="0" y="0"/>
            <a:chExt cx="791797" cy="911036"/>
          </a:xfrm>
        </p:grpSpPr>
        <p:sp>
          <p:nvSpPr>
            <p:cNvPr name="Freeform 33" id="33"/>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34" id="34"/>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sz="2000" b="true">
                  <a:solidFill>
                    <a:srgbClr val="2B187D"/>
                  </a:solidFill>
                  <a:latin typeface="Cerebri Bold"/>
                  <a:ea typeface="Cerebri Bold"/>
                  <a:cs typeface="Cerebri Bold"/>
                  <a:sym typeface="Cerebri Bold"/>
                </a:rPr>
                <a:t>Move mentoring</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grpSp>
        <p:nvGrpSpPr>
          <p:cNvPr name="Group 35" id="35"/>
          <p:cNvGrpSpPr/>
          <p:nvPr/>
        </p:nvGrpSpPr>
        <p:grpSpPr>
          <a:xfrm rot="0">
            <a:off x="8931251" y="6403355"/>
            <a:ext cx="2628071" cy="3023840"/>
            <a:chOff x="0" y="0"/>
            <a:chExt cx="791797" cy="911036"/>
          </a:xfrm>
        </p:grpSpPr>
        <p:sp>
          <p:nvSpPr>
            <p:cNvPr name="Freeform 36" id="36"/>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37" id="37"/>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sz="2000" b="true">
                  <a:solidFill>
                    <a:srgbClr val="2B187D"/>
                  </a:solidFill>
                  <a:latin typeface="Cerebri Bold"/>
                  <a:ea typeface="Cerebri Bold"/>
                  <a:cs typeface="Cerebri Bold"/>
                  <a:sym typeface="Cerebri Bold"/>
                </a:rPr>
                <a:t>Career moments</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grpSp>
        <p:nvGrpSpPr>
          <p:cNvPr name="Group 38" id="38"/>
          <p:cNvGrpSpPr/>
          <p:nvPr/>
        </p:nvGrpSpPr>
        <p:grpSpPr>
          <a:xfrm rot="0">
            <a:off x="11876019" y="6403355"/>
            <a:ext cx="2628071" cy="3023840"/>
            <a:chOff x="0" y="0"/>
            <a:chExt cx="791797" cy="911036"/>
          </a:xfrm>
        </p:grpSpPr>
        <p:sp>
          <p:nvSpPr>
            <p:cNvPr name="Freeform 39" id="39"/>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40" id="40"/>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b="true" sz="2000" spc="-40">
                  <a:solidFill>
                    <a:srgbClr val="2B187D"/>
                  </a:solidFill>
                  <a:latin typeface="Cerebri Bold"/>
                  <a:ea typeface="Cerebri Bold"/>
                  <a:cs typeface="Cerebri Bold"/>
                  <a:sym typeface="Cerebri Bold"/>
                </a:rPr>
                <a:t>Progression projects</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grpSp>
        <p:nvGrpSpPr>
          <p:cNvPr name="Group 41" id="41"/>
          <p:cNvGrpSpPr/>
          <p:nvPr/>
        </p:nvGrpSpPr>
        <p:grpSpPr>
          <a:xfrm rot="0">
            <a:off x="14820787" y="6403355"/>
            <a:ext cx="2628071" cy="3023840"/>
            <a:chOff x="0" y="0"/>
            <a:chExt cx="791797" cy="911036"/>
          </a:xfrm>
        </p:grpSpPr>
        <p:sp>
          <p:nvSpPr>
            <p:cNvPr name="Freeform 42" id="42"/>
            <p:cNvSpPr/>
            <p:nvPr/>
          </p:nvSpPr>
          <p:spPr>
            <a:xfrm flipH="false" flipV="false" rot="0">
              <a:off x="0" y="0"/>
              <a:ext cx="791797" cy="911036"/>
            </a:xfrm>
            <a:custGeom>
              <a:avLst/>
              <a:gdLst/>
              <a:ahLst/>
              <a:cxnLst/>
              <a:rect r="r" b="b" t="t" l="l"/>
              <a:pathLst>
                <a:path h="911036" w="791797">
                  <a:moveTo>
                    <a:pt x="58917" y="0"/>
                  </a:moveTo>
                  <a:lnTo>
                    <a:pt x="732880" y="0"/>
                  </a:lnTo>
                  <a:cubicBezTo>
                    <a:pt x="765419" y="0"/>
                    <a:pt x="791797" y="26378"/>
                    <a:pt x="791797" y="58917"/>
                  </a:cubicBezTo>
                  <a:lnTo>
                    <a:pt x="791797" y="852119"/>
                  </a:lnTo>
                  <a:cubicBezTo>
                    <a:pt x="791797" y="884658"/>
                    <a:pt x="765419" y="911036"/>
                    <a:pt x="732880" y="911036"/>
                  </a:cubicBezTo>
                  <a:lnTo>
                    <a:pt x="58917" y="911036"/>
                  </a:lnTo>
                  <a:cubicBezTo>
                    <a:pt x="26378" y="911036"/>
                    <a:pt x="0" y="884658"/>
                    <a:pt x="0" y="852119"/>
                  </a:cubicBezTo>
                  <a:lnTo>
                    <a:pt x="0" y="58917"/>
                  </a:lnTo>
                  <a:cubicBezTo>
                    <a:pt x="0" y="26378"/>
                    <a:pt x="26378" y="0"/>
                    <a:pt x="58917" y="0"/>
                  </a:cubicBezTo>
                  <a:close/>
                </a:path>
              </a:pathLst>
            </a:custGeom>
            <a:solidFill>
              <a:srgbClr val="FFEC00"/>
            </a:solidFill>
          </p:spPr>
        </p:sp>
        <p:sp>
          <p:nvSpPr>
            <p:cNvPr name="TextBox 43" id="43"/>
            <p:cNvSpPr txBox="true"/>
            <p:nvPr/>
          </p:nvSpPr>
          <p:spPr>
            <a:xfrm>
              <a:off x="0" y="-38100"/>
              <a:ext cx="791797" cy="949136"/>
            </a:xfrm>
            <a:prstGeom prst="rect">
              <a:avLst/>
            </a:prstGeom>
          </p:spPr>
          <p:txBody>
            <a:bodyPr anchor="b" rtlCol="false" tIns="50800" lIns="50800" bIns="50800" rIns="50800"/>
            <a:lstStyle/>
            <a:p>
              <a:pPr algn="ctr">
                <a:lnSpc>
                  <a:spcPts val="2800"/>
                </a:lnSpc>
              </a:pPr>
              <a:r>
                <a:rPr lang="en-US" sz="2000" b="true">
                  <a:solidFill>
                    <a:srgbClr val="2B187D"/>
                  </a:solidFill>
                  <a:latin typeface="Cerebri Bold"/>
                  <a:ea typeface="Cerebri Bold"/>
                  <a:cs typeface="Cerebri Bold"/>
                  <a:sym typeface="Cerebri Bold"/>
                </a:rPr>
                <a:t>Squiggly stories</a:t>
              </a: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a:p>
              <a:pPr algn="ctr">
                <a:lnSpc>
                  <a:spcPts val="2800"/>
                </a:lnSpc>
              </a:pPr>
            </a:p>
          </p:txBody>
        </p:sp>
      </p:grpSp>
      <p:sp>
        <p:nvSpPr>
          <p:cNvPr name="Freeform 44" id="44"/>
          <p:cNvSpPr/>
          <p:nvPr/>
        </p:nvSpPr>
        <p:spPr>
          <a:xfrm flipH="false" flipV="false" rot="0">
            <a:off x="8987803" y="3746705"/>
            <a:ext cx="2498418" cy="2121688"/>
          </a:xfrm>
          <a:custGeom>
            <a:avLst/>
            <a:gdLst/>
            <a:ahLst/>
            <a:cxnLst/>
            <a:rect r="r" b="b" t="t" l="l"/>
            <a:pathLst>
              <a:path h="2121688" w="2498418">
                <a:moveTo>
                  <a:pt x="0" y="0"/>
                </a:moveTo>
                <a:lnTo>
                  <a:pt x="2498418" y="0"/>
                </a:lnTo>
                <a:lnTo>
                  <a:pt x="2498418" y="2121689"/>
                </a:lnTo>
                <a:lnTo>
                  <a:pt x="0" y="2121689"/>
                </a:lnTo>
                <a:lnTo>
                  <a:pt x="0" y="0"/>
                </a:lnTo>
                <a:close/>
              </a:path>
            </a:pathLst>
          </a:custGeom>
          <a:blipFill>
            <a:blip r:embed="rId9"/>
            <a:stretch>
              <a:fillRect l="0" t="-41" r="0" b="-41"/>
            </a:stretch>
          </a:blipFill>
        </p:spPr>
      </p:sp>
      <p:sp>
        <p:nvSpPr>
          <p:cNvPr name="Freeform 45" id="45"/>
          <p:cNvSpPr/>
          <p:nvPr/>
        </p:nvSpPr>
        <p:spPr>
          <a:xfrm flipH="false" flipV="false" rot="0">
            <a:off x="14885090" y="3746705"/>
            <a:ext cx="2488893" cy="2113600"/>
          </a:xfrm>
          <a:custGeom>
            <a:avLst/>
            <a:gdLst/>
            <a:ahLst/>
            <a:cxnLst/>
            <a:rect r="r" b="b" t="t" l="l"/>
            <a:pathLst>
              <a:path h="2113600" w="2488893">
                <a:moveTo>
                  <a:pt x="0" y="0"/>
                </a:moveTo>
                <a:lnTo>
                  <a:pt x="2488892" y="0"/>
                </a:lnTo>
                <a:lnTo>
                  <a:pt x="2488892" y="2113600"/>
                </a:lnTo>
                <a:lnTo>
                  <a:pt x="0" y="2113600"/>
                </a:lnTo>
                <a:lnTo>
                  <a:pt x="0" y="0"/>
                </a:lnTo>
                <a:close/>
              </a:path>
            </a:pathLst>
          </a:custGeom>
          <a:blipFill>
            <a:blip r:embed="rId10"/>
            <a:stretch>
              <a:fillRect l="0" t="-41" r="0" b="-41"/>
            </a:stretch>
          </a:blipFill>
        </p:spPr>
      </p:sp>
      <p:sp>
        <p:nvSpPr>
          <p:cNvPr name="Freeform 46" id="46"/>
          <p:cNvSpPr/>
          <p:nvPr/>
        </p:nvSpPr>
        <p:spPr>
          <a:xfrm flipH="false" flipV="false" rot="0">
            <a:off x="11969750" y="3746705"/>
            <a:ext cx="2469513" cy="2097143"/>
          </a:xfrm>
          <a:custGeom>
            <a:avLst/>
            <a:gdLst/>
            <a:ahLst/>
            <a:cxnLst/>
            <a:rect r="r" b="b" t="t" l="l"/>
            <a:pathLst>
              <a:path h="2097143" w="2469513">
                <a:moveTo>
                  <a:pt x="0" y="0"/>
                </a:moveTo>
                <a:lnTo>
                  <a:pt x="2469513" y="0"/>
                </a:lnTo>
                <a:lnTo>
                  <a:pt x="2469513" y="2097143"/>
                </a:lnTo>
                <a:lnTo>
                  <a:pt x="0" y="2097143"/>
                </a:lnTo>
                <a:lnTo>
                  <a:pt x="0" y="0"/>
                </a:lnTo>
                <a:close/>
              </a:path>
            </a:pathLst>
          </a:custGeom>
          <a:blipFill>
            <a:blip r:embed="rId11"/>
            <a:stretch>
              <a:fillRect l="0" t="0" r="0" b="0"/>
            </a:stretch>
          </a:blipFill>
        </p:spPr>
      </p:sp>
      <p:sp>
        <p:nvSpPr>
          <p:cNvPr name="Freeform 47" id="47"/>
          <p:cNvSpPr/>
          <p:nvPr/>
        </p:nvSpPr>
        <p:spPr>
          <a:xfrm flipH="false" flipV="false" rot="0">
            <a:off x="14911732" y="7038975"/>
            <a:ext cx="2435607" cy="2068349"/>
          </a:xfrm>
          <a:custGeom>
            <a:avLst/>
            <a:gdLst/>
            <a:ahLst/>
            <a:cxnLst/>
            <a:rect r="r" b="b" t="t" l="l"/>
            <a:pathLst>
              <a:path h="2068349" w="2435607">
                <a:moveTo>
                  <a:pt x="0" y="0"/>
                </a:moveTo>
                <a:lnTo>
                  <a:pt x="2435608" y="0"/>
                </a:lnTo>
                <a:lnTo>
                  <a:pt x="2435608" y="2068349"/>
                </a:lnTo>
                <a:lnTo>
                  <a:pt x="0" y="2068349"/>
                </a:lnTo>
                <a:lnTo>
                  <a:pt x="0" y="0"/>
                </a:lnTo>
                <a:close/>
              </a:path>
            </a:pathLst>
          </a:custGeom>
          <a:blipFill>
            <a:blip r:embed="rId12"/>
            <a:stretch>
              <a:fillRect l="0" t="0" r="0" b="0"/>
            </a:stretch>
          </a:blipFill>
        </p:spPr>
      </p:sp>
      <p:sp>
        <p:nvSpPr>
          <p:cNvPr name="Freeform 48" id="48"/>
          <p:cNvSpPr/>
          <p:nvPr/>
        </p:nvSpPr>
        <p:spPr>
          <a:xfrm flipH="false" flipV="false" rot="0">
            <a:off x="12140252" y="7038975"/>
            <a:ext cx="2128509" cy="2121688"/>
          </a:xfrm>
          <a:custGeom>
            <a:avLst/>
            <a:gdLst/>
            <a:ahLst/>
            <a:cxnLst/>
            <a:rect r="r" b="b" t="t" l="l"/>
            <a:pathLst>
              <a:path h="2121688" w="2128509">
                <a:moveTo>
                  <a:pt x="0" y="0"/>
                </a:moveTo>
                <a:lnTo>
                  <a:pt x="2128509" y="0"/>
                </a:lnTo>
                <a:lnTo>
                  <a:pt x="2128509" y="2121688"/>
                </a:lnTo>
                <a:lnTo>
                  <a:pt x="0" y="2121688"/>
                </a:lnTo>
                <a:lnTo>
                  <a:pt x="0" y="0"/>
                </a:lnTo>
                <a:close/>
              </a:path>
            </a:pathLst>
          </a:custGeom>
          <a:blipFill>
            <a:blip r:embed="rId13"/>
            <a:stretch>
              <a:fillRect l="-76424" t="0" r="0" b="0"/>
            </a:stretch>
          </a:blipFill>
        </p:spPr>
      </p:sp>
      <p:sp>
        <p:nvSpPr>
          <p:cNvPr name="Freeform 49" id="49"/>
          <p:cNvSpPr/>
          <p:nvPr/>
        </p:nvSpPr>
        <p:spPr>
          <a:xfrm flipH="false" flipV="false" rot="0">
            <a:off x="9070039" y="7038975"/>
            <a:ext cx="2333946" cy="2012693"/>
          </a:xfrm>
          <a:custGeom>
            <a:avLst/>
            <a:gdLst/>
            <a:ahLst/>
            <a:cxnLst/>
            <a:rect r="r" b="b" t="t" l="l"/>
            <a:pathLst>
              <a:path h="2012693" w="2333946">
                <a:moveTo>
                  <a:pt x="0" y="0"/>
                </a:moveTo>
                <a:lnTo>
                  <a:pt x="2333946" y="0"/>
                </a:lnTo>
                <a:lnTo>
                  <a:pt x="2333946" y="2012693"/>
                </a:lnTo>
                <a:lnTo>
                  <a:pt x="0" y="2012693"/>
                </a:lnTo>
                <a:lnTo>
                  <a:pt x="0" y="0"/>
                </a:lnTo>
                <a:close/>
              </a:path>
            </a:pathLst>
          </a:custGeom>
          <a:blipFill>
            <a:blip r:embed="rId14"/>
            <a:stretch>
              <a:fillRect l="-47153" t="0" r="-5475" b="0"/>
            </a:stretch>
          </a:blipFill>
        </p:spPr>
      </p:sp>
      <p:sp>
        <p:nvSpPr>
          <p:cNvPr name="Freeform 50" id="50"/>
          <p:cNvSpPr/>
          <p:nvPr/>
        </p:nvSpPr>
        <p:spPr>
          <a:xfrm flipH="false" flipV="false" rot="0">
            <a:off x="15928900" y="288855"/>
            <a:ext cx="2359100" cy="1108182"/>
          </a:xfrm>
          <a:custGeom>
            <a:avLst/>
            <a:gdLst/>
            <a:ahLst/>
            <a:cxnLst/>
            <a:rect r="r" b="b" t="t" l="l"/>
            <a:pathLst>
              <a:path h="1108182" w="2359100">
                <a:moveTo>
                  <a:pt x="0" y="0"/>
                </a:moveTo>
                <a:lnTo>
                  <a:pt x="2359100" y="0"/>
                </a:lnTo>
                <a:lnTo>
                  <a:pt x="2359100" y="1108182"/>
                </a:lnTo>
                <a:lnTo>
                  <a:pt x="0" y="1108182"/>
                </a:lnTo>
                <a:lnTo>
                  <a:pt x="0" y="0"/>
                </a:lnTo>
                <a:close/>
              </a:path>
            </a:pathLst>
          </a:custGeom>
          <a:blipFill>
            <a:blip r:embed="rId15"/>
            <a:stretch>
              <a:fillRect l="-3787" t="-2223" r="0" b="-2223"/>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EC00"/>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571500" y="2019168"/>
            <a:ext cx="14366875" cy="1171575"/>
          </a:xfrm>
          <a:prstGeom prst="rect">
            <a:avLst/>
          </a:prstGeom>
        </p:spPr>
        <p:txBody>
          <a:bodyPr anchor="t" rtlCol="false" tIns="0" lIns="0" bIns="0" rIns="0">
            <a:spAutoFit/>
          </a:bodyPr>
          <a:lstStyle/>
          <a:p>
            <a:pPr algn="l">
              <a:lnSpc>
                <a:spcPts val="9375"/>
              </a:lnSpc>
            </a:pPr>
            <a:r>
              <a:rPr lang="en-US" sz="7500" spc="-75" b="true">
                <a:solidFill>
                  <a:srgbClr val="FFFFFF"/>
                </a:solidFill>
                <a:latin typeface="Cerebri Bold"/>
                <a:ea typeface="Cerebri Bold"/>
                <a:cs typeface="Cerebri Bold"/>
                <a:sym typeface="Cerebri Bold"/>
              </a:rPr>
              <a:t>Links &amp; logos</a:t>
            </a:r>
          </a:p>
        </p:txBody>
      </p:sp>
      <p:sp>
        <p:nvSpPr>
          <p:cNvPr name="Freeform 4" id="4"/>
          <p:cNvSpPr/>
          <p:nvPr/>
        </p:nvSpPr>
        <p:spPr>
          <a:xfrm flipH="false" flipV="false" rot="0">
            <a:off x="15608856" y="288855"/>
            <a:ext cx="2530515" cy="1108182"/>
          </a:xfrm>
          <a:custGeom>
            <a:avLst/>
            <a:gdLst/>
            <a:ahLst/>
            <a:cxnLst/>
            <a:rect r="r" b="b" t="t" l="l"/>
            <a:pathLst>
              <a:path h="1108182" w="2530515">
                <a:moveTo>
                  <a:pt x="0" y="0"/>
                </a:moveTo>
                <a:lnTo>
                  <a:pt x="2530515" y="0"/>
                </a:lnTo>
                <a:lnTo>
                  <a:pt x="2530515" y="1108182"/>
                </a:lnTo>
                <a:lnTo>
                  <a:pt x="0" y="1108182"/>
                </a:lnTo>
                <a:lnTo>
                  <a:pt x="0" y="0"/>
                </a:lnTo>
                <a:close/>
              </a:path>
            </a:pathLst>
          </a:custGeom>
          <a:blipFill>
            <a:blip r:embed="rId3"/>
            <a:stretch>
              <a:fillRect l="0" t="-5761" r="-3312" b="-5761"/>
            </a:stretch>
          </a:blipFill>
        </p:spPr>
      </p:sp>
      <p:sp>
        <p:nvSpPr>
          <p:cNvPr name="TextBox 5" id="5"/>
          <p:cNvSpPr txBox="true"/>
          <p:nvPr/>
        </p:nvSpPr>
        <p:spPr>
          <a:xfrm rot="0">
            <a:off x="571500" y="571500"/>
            <a:ext cx="10155147" cy="609617"/>
          </a:xfrm>
          <a:prstGeom prst="rect">
            <a:avLst/>
          </a:prstGeom>
        </p:spPr>
        <p:txBody>
          <a:bodyPr anchor="t" rtlCol="false" tIns="0" lIns="0" bIns="0" rIns="0">
            <a:spAutoFit/>
          </a:bodyPr>
          <a:lstStyle/>
          <a:p>
            <a:pPr algn="l">
              <a:lnSpc>
                <a:spcPts val="4800"/>
              </a:lnSpc>
            </a:pPr>
            <a:r>
              <a:rPr lang="en-US" sz="4000" spc="-80" b="true">
                <a:solidFill>
                  <a:srgbClr val="FFFFFF"/>
                </a:solidFill>
                <a:latin typeface="Cerebri Bold"/>
                <a:ea typeface="Cerebri Bold"/>
                <a:cs typeface="Cerebri Bold"/>
                <a:sym typeface="Cerebri Bold"/>
              </a:rPr>
              <a:t>Squiggly Careers Company Toolkit</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2707" r="0" b="-12707"/>
            </a:stretch>
          </a:blipFill>
        </p:spPr>
      </p:sp>
      <p:grpSp>
        <p:nvGrpSpPr>
          <p:cNvPr name="Group 3" id="3"/>
          <p:cNvGrpSpPr/>
          <p:nvPr/>
        </p:nvGrpSpPr>
        <p:grpSpPr>
          <a:xfrm rot="0">
            <a:off x="5057517" y="1506896"/>
            <a:ext cx="8176302" cy="3588979"/>
            <a:chOff x="0" y="0"/>
            <a:chExt cx="2153429" cy="945245"/>
          </a:xfrm>
        </p:grpSpPr>
        <p:sp>
          <p:nvSpPr>
            <p:cNvPr name="Freeform 4" id="4"/>
            <p:cNvSpPr/>
            <p:nvPr/>
          </p:nvSpPr>
          <p:spPr>
            <a:xfrm flipH="false" flipV="false" rot="0">
              <a:off x="0" y="0"/>
              <a:ext cx="2153429" cy="945245"/>
            </a:xfrm>
            <a:custGeom>
              <a:avLst/>
              <a:gdLst/>
              <a:ahLst/>
              <a:cxnLst/>
              <a:rect r="r" b="b" t="t" l="l"/>
              <a:pathLst>
                <a:path h="945245" w="2153429">
                  <a:moveTo>
                    <a:pt x="18937" y="0"/>
                  </a:moveTo>
                  <a:lnTo>
                    <a:pt x="2134492" y="0"/>
                  </a:lnTo>
                  <a:cubicBezTo>
                    <a:pt x="2144951" y="0"/>
                    <a:pt x="2153429" y="8479"/>
                    <a:pt x="2153429" y="18937"/>
                  </a:cubicBezTo>
                  <a:lnTo>
                    <a:pt x="2153429" y="926308"/>
                  </a:lnTo>
                  <a:cubicBezTo>
                    <a:pt x="2153429" y="936767"/>
                    <a:pt x="2144951" y="945245"/>
                    <a:pt x="2134492" y="945245"/>
                  </a:cubicBezTo>
                  <a:lnTo>
                    <a:pt x="18937" y="945245"/>
                  </a:lnTo>
                  <a:cubicBezTo>
                    <a:pt x="13915" y="945245"/>
                    <a:pt x="9098" y="943250"/>
                    <a:pt x="5547" y="939699"/>
                  </a:cubicBezTo>
                  <a:cubicBezTo>
                    <a:pt x="1995" y="936147"/>
                    <a:pt x="0" y="931330"/>
                    <a:pt x="0" y="926308"/>
                  </a:cubicBezTo>
                  <a:lnTo>
                    <a:pt x="0" y="18937"/>
                  </a:lnTo>
                  <a:cubicBezTo>
                    <a:pt x="0" y="8479"/>
                    <a:pt x="8479" y="0"/>
                    <a:pt x="18937" y="0"/>
                  </a:cubicBezTo>
                  <a:close/>
                </a:path>
              </a:pathLst>
            </a:custGeom>
            <a:solidFill>
              <a:srgbClr val="FFFFFF"/>
            </a:solidFill>
            <a:ln w="38100" cap="sq">
              <a:solidFill>
                <a:srgbClr val="FFEC00"/>
              </a:solidFill>
              <a:prstDash val="solid"/>
              <a:miter/>
            </a:ln>
          </p:spPr>
        </p:sp>
        <p:sp>
          <p:nvSpPr>
            <p:cNvPr name="TextBox 5" id="5"/>
            <p:cNvSpPr txBox="true"/>
            <p:nvPr/>
          </p:nvSpPr>
          <p:spPr>
            <a:xfrm>
              <a:off x="0" y="-38100"/>
              <a:ext cx="2153429" cy="983345"/>
            </a:xfrm>
            <a:prstGeom prst="rect">
              <a:avLst/>
            </a:prstGeom>
          </p:spPr>
          <p:txBody>
            <a:bodyPr anchor="ctr" rtlCol="false" tIns="50800" lIns="50800" bIns="50800" rIns="50800"/>
            <a:lstStyle/>
            <a:p>
              <a:pPr algn="ctr">
                <a:lnSpc>
                  <a:spcPts val="3080"/>
                </a:lnSpc>
              </a:pPr>
            </a:p>
          </p:txBody>
        </p:sp>
      </p:grpSp>
      <p:grpSp>
        <p:nvGrpSpPr>
          <p:cNvPr name="Group 6" id="6"/>
          <p:cNvGrpSpPr/>
          <p:nvPr/>
        </p:nvGrpSpPr>
        <p:grpSpPr>
          <a:xfrm rot="0">
            <a:off x="571500" y="5718789"/>
            <a:ext cx="8176302" cy="3588979"/>
            <a:chOff x="0" y="0"/>
            <a:chExt cx="2153429" cy="945245"/>
          </a:xfrm>
        </p:grpSpPr>
        <p:sp>
          <p:nvSpPr>
            <p:cNvPr name="Freeform 7" id="7"/>
            <p:cNvSpPr/>
            <p:nvPr/>
          </p:nvSpPr>
          <p:spPr>
            <a:xfrm flipH="false" flipV="false" rot="0">
              <a:off x="0" y="0"/>
              <a:ext cx="2153429" cy="945245"/>
            </a:xfrm>
            <a:custGeom>
              <a:avLst/>
              <a:gdLst/>
              <a:ahLst/>
              <a:cxnLst/>
              <a:rect r="r" b="b" t="t" l="l"/>
              <a:pathLst>
                <a:path h="945245" w="2153429">
                  <a:moveTo>
                    <a:pt x="18937" y="0"/>
                  </a:moveTo>
                  <a:lnTo>
                    <a:pt x="2134492" y="0"/>
                  </a:lnTo>
                  <a:cubicBezTo>
                    <a:pt x="2144951" y="0"/>
                    <a:pt x="2153429" y="8479"/>
                    <a:pt x="2153429" y="18937"/>
                  </a:cubicBezTo>
                  <a:lnTo>
                    <a:pt x="2153429" y="926308"/>
                  </a:lnTo>
                  <a:cubicBezTo>
                    <a:pt x="2153429" y="936767"/>
                    <a:pt x="2144951" y="945245"/>
                    <a:pt x="2134492" y="945245"/>
                  </a:cubicBezTo>
                  <a:lnTo>
                    <a:pt x="18937" y="945245"/>
                  </a:lnTo>
                  <a:cubicBezTo>
                    <a:pt x="13915" y="945245"/>
                    <a:pt x="9098" y="943250"/>
                    <a:pt x="5547" y="939699"/>
                  </a:cubicBezTo>
                  <a:cubicBezTo>
                    <a:pt x="1995" y="936147"/>
                    <a:pt x="0" y="931330"/>
                    <a:pt x="0" y="926308"/>
                  </a:cubicBezTo>
                  <a:lnTo>
                    <a:pt x="0" y="18937"/>
                  </a:lnTo>
                  <a:cubicBezTo>
                    <a:pt x="0" y="8479"/>
                    <a:pt x="8479" y="0"/>
                    <a:pt x="18937" y="0"/>
                  </a:cubicBezTo>
                  <a:close/>
                </a:path>
              </a:pathLst>
            </a:custGeom>
            <a:solidFill>
              <a:srgbClr val="FFFFFF"/>
            </a:solidFill>
            <a:ln w="38100" cap="sq">
              <a:solidFill>
                <a:srgbClr val="FFEC00"/>
              </a:solidFill>
              <a:prstDash val="solid"/>
              <a:miter/>
            </a:ln>
          </p:spPr>
        </p:sp>
        <p:sp>
          <p:nvSpPr>
            <p:cNvPr name="TextBox 8" id="8"/>
            <p:cNvSpPr txBox="true"/>
            <p:nvPr/>
          </p:nvSpPr>
          <p:spPr>
            <a:xfrm>
              <a:off x="0" y="-38100"/>
              <a:ext cx="2153429" cy="983345"/>
            </a:xfrm>
            <a:prstGeom prst="rect">
              <a:avLst/>
            </a:prstGeom>
          </p:spPr>
          <p:txBody>
            <a:bodyPr anchor="ctr" rtlCol="false" tIns="50800" lIns="50800" bIns="50800" rIns="50800"/>
            <a:lstStyle/>
            <a:p>
              <a:pPr algn="ctr">
                <a:lnSpc>
                  <a:spcPts val="3080"/>
                </a:lnSpc>
              </a:pPr>
            </a:p>
          </p:txBody>
        </p:sp>
      </p:grpSp>
      <p:grpSp>
        <p:nvGrpSpPr>
          <p:cNvPr name="Group 9" id="9"/>
          <p:cNvGrpSpPr/>
          <p:nvPr/>
        </p:nvGrpSpPr>
        <p:grpSpPr>
          <a:xfrm rot="0">
            <a:off x="9540198" y="5718789"/>
            <a:ext cx="8176302" cy="3588979"/>
            <a:chOff x="0" y="0"/>
            <a:chExt cx="2153429" cy="945245"/>
          </a:xfrm>
        </p:grpSpPr>
        <p:sp>
          <p:nvSpPr>
            <p:cNvPr name="Freeform 10" id="10"/>
            <p:cNvSpPr/>
            <p:nvPr/>
          </p:nvSpPr>
          <p:spPr>
            <a:xfrm flipH="false" flipV="false" rot="0">
              <a:off x="0" y="0"/>
              <a:ext cx="2153429" cy="945245"/>
            </a:xfrm>
            <a:custGeom>
              <a:avLst/>
              <a:gdLst/>
              <a:ahLst/>
              <a:cxnLst/>
              <a:rect r="r" b="b" t="t" l="l"/>
              <a:pathLst>
                <a:path h="945245" w="2153429">
                  <a:moveTo>
                    <a:pt x="18937" y="0"/>
                  </a:moveTo>
                  <a:lnTo>
                    <a:pt x="2134492" y="0"/>
                  </a:lnTo>
                  <a:cubicBezTo>
                    <a:pt x="2144951" y="0"/>
                    <a:pt x="2153429" y="8479"/>
                    <a:pt x="2153429" y="18937"/>
                  </a:cubicBezTo>
                  <a:lnTo>
                    <a:pt x="2153429" y="926308"/>
                  </a:lnTo>
                  <a:cubicBezTo>
                    <a:pt x="2153429" y="936767"/>
                    <a:pt x="2144951" y="945245"/>
                    <a:pt x="2134492" y="945245"/>
                  </a:cubicBezTo>
                  <a:lnTo>
                    <a:pt x="18937" y="945245"/>
                  </a:lnTo>
                  <a:cubicBezTo>
                    <a:pt x="13915" y="945245"/>
                    <a:pt x="9098" y="943250"/>
                    <a:pt x="5547" y="939699"/>
                  </a:cubicBezTo>
                  <a:cubicBezTo>
                    <a:pt x="1995" y="936147"/>
                    <a:pt x="0" y="931330"/>
                    <a:pt x="0" y="926308"/>
                  </a:cubicBezTo>
                  <a:lnTo>
                    <a:pt x="0" y="18937"/>
                  </a:lnTo>
                  <a:cubicBezTo>
                    <a:pt x="0" y="8479"/>
                    <a:pt x="8479" y="0"/>
                    <a:pt x="18937" y="0"/>
                  </a:cubicBezTo>
                  <a:close/>
                </a:path>
              </a:pathLst>
            </a:custGeom>
            <a:solidFill>
              <a:srgbClr val="FFFFFF"/>
            </a:solidFill>
            <a:ln w="38100" cap="sq">
              <a:solidFill>
                <a:srgbClr val="FFEC00"/>
              </a:solidFill>
              <a:prstDash val="solid"/>
              <a:miter/>
            </a:ln>
          </p:spPr>
        </p:sp>
        <p:sp>
          <p:nvSpPr>
            <p:cNvPr name="TextBox 11" id="11"/>
            <p:cNvSpPr txBox="true"/>
            <p:nvPr/>
          </p:nvSpPr>
          <p:spPr>
            <a:xfrm>
              <a:off x="0" y="-38100"/>
              <a:ext cx="2153429" cy="983345"/>
            </a:xfrm>
            <a:prstGeom prst="rect">
              <a:avLst/>
            </a:prstGeom>
          </p:spPr>
          <p:txBody>
            <a:bodyPr anchor="ctr" rtlCol="false" tIns="50800" lIns="50800" bIns="50800" rIns="50800"/>
            <a:lstStyle/>
            <a:p>
              <a:pPr algn="ctr">
                <a:lnSpc>
                  <a:spcPts val="3080"/>
                </a:lnSpc>
              </a:pPr>
            </a:p>
          </p:txBody>
        </p:sp>
      </p:grpSp>
      <p:sp>
        <p:nvSpPr>
          <p:cNvPr name="Freeform 12" id="12"/>
          <p:cNvSpPr/>
          <p:nvPr/>
        </p:nvSpPr>
        <p:spPr>
          <a:xfrm flipH="false" flipV="false" rot="0">
            <a:off x="5455439" y="1737019"/>
            <a:ext cx="3390515" cy="1606256"/>
          </a:xfrm>
          <a:custGeom>
            <a:avLst/>
            <a:gdLst/>
            <a:ahLst/>
            <a:cxnLst/>
            <a:rect r="r" b="b" t="t" l="l"/>
            <a:pathLst>
              <a:path h="1606256" w="3390515">
                <a:moveTo>
                  <a:pt x="0" y="0"/>
                </a:moveTo>
                <a:lnTo>
                  <a:pt x="3390514" y="0"/>
                </a:lnTo>
                <a:lnTo>
                  <a:pt x="3390514" y="1606256"/>
                </a:lnTo>
                <a:lnTo>
                  <a:pt x="0" y="1606256"/>
                </a:lnTo>
                <a:lnTo>
                  <a:pt x="0" y="0"/>
                </a:lnTo>
                <a:close/>
              </a:path>
            </a:pathLst>
          </a:custGeom>
          <a:blipFill>
            <a:blip r:embed="rId3"/>
            <a:stretch>
              <a:fillRect l="-108" t="0" r="-108" b="0"/>
            </a:stretch>
          </a:blipFill>
        </p:spPr>
      </p:sp>
      <p:sp>
        <p:nvSpPr>
          <p:cNvPr name="Freeform 13" id="13"/>
          <p:cNvSpPr/>
          <p:nvPr/>
        </p:nvSpPr>
        <p:spPr>
          <a:xfrm flipH="false" flipV="false" rot="0">
            <a:off x="9849809" y="6200653"/>
            <a:ext cx="3556629" cy="2768893"/>
          </a:xfrm>
          <a:custGeom>
            <a:avLst/>
            <a:gdLst/>
            <a:ahLst/>
            <a:cxnLst/>
            <a:rect r="r" b="b" t="t" l="l"/>
            <a:pathLst>
              <a:path h="2768893" w="3556629">
                <a:moveTo>
                  <a:pt x="0" y="0"/>
                </a:moveTo>
                <a:lnTo>
                  <a:pt x="3556629" y="0"/>
                </a:lnTo>
                <a:lnTo>
                  <a:pt x="3556629" y="2768892"/>
                </a:lnTo>
                <a:lnTo>
                  <a:pt x="0" y="2768892"/>
                </a:lnTo>
                <a:lnTo>
                  <a:pt x="0" y="0"/>
                </a:lnTo>
                <a:close/>
              </a:path>
            </a:pathLst>
          </a:custGeom>
          <a:blipFill>
            <a:blip r:embed="rId4"/>
            <a:stretch>
              <a:fillRect l="-21" t="0" r="-21" b="0"/>
            </a:stretch>
          </a:blipFill>
        </p:spPr>
      </p:sp>
      <p:sp>
        <p:nvSpPr>
          <p:cNvPr name="Freeform 14" id="14"/>
          <p:cNvSpPr/>
          <p:nvPr/>
        </p:nvSpPr>
        <p:spPr>
          <a:xfrm flipH="false" flipV="false" rot="0">
            <a:off x="13609006" y="6165874"/>
            <a:ext cx="1822987" cy="1419225"/>
          </a:xfrm>
          <a:custGeom>
            <a:avLst/>
            <a:gdLst/>
            <a:ahLst/>
            <a:cxnLst/>
            <a:rect r="r" b="b" t="t" l="l"/>
            <a:pathLst>
              <a:path h="1419225" w="1822987">
                <a:moveTo>
                  <a:pt x="0" y="0"/>
                </a:moveTo>
                <a:lnTo>
                  <a:pt x="1822988" y="0"/>
                </a:lnTo>
                <a:lnTo>
                  <a:pt x="1822988" y="1419225"/>
                </a:lnTo>
                <a:lnTo>
                  <a:pt x="0" y="1419225"/>
                </a:lnTo>
                <a:lnTo>
                  <a:pt x="0" y="0"/>
                </a:lnTo>
                <a:close/>
              </a:path>
            </a:pathLst>
          </a:custGeom>
          <a:blipFill>
            <a:blip r:embed="rId5"/>
            <a:stretch>
              <a:fillRect l="0" t="-71" r="0" b="-71"/>
            </a:stretch>
          </a:blipFill>
        </p:spPr>
      </p:sp>
      <p:sp>
        <p:nvSpPr>
          <p:cNvPr name="Freeform 15" id="15"/>
          <p:cNvSpPr/>
          <p:nvPr/>
        </p:nvSpPr>
        <p:spPr>
          <a:xfrm flipH="false" flipV="false" rot="0">
            <a:off x="13609006" y="7550320"/>
            <a:ext cx="1822987" cy="1419225"/>
          </a:xfrm>
          <a:custGeom>
            <a:avLst/>
            <a:gdLst/>
            <a:ahLst/>
            <a:cxnLst/>
            <a:rect r="r" b="b" t="t" l="l"/>
            <a:pathLst>
              <a:path h="1419225" w="1822987">
                <a:moveTo>
                  <a:pt x="0" y="0"/>
                </a:moveTo>
                <a:lnTo>
                  <a:pt x="1822988" y="0"/>
                </a:lnTo>
                <a:lnTo>
                  <a:pt x="1822988" y="1419225"/>
                </a:lnTo>
                <a:lnTo>
                  <a:pt x="0" y="1419225"/>
                </a:lnTo>
                <a:lnTo>
                  <a:pt x="0" y="0"/>
                </a:lnTo>
                <a:close/>
              </a:path>
            </a:pathLst>
          </a:custGeom>
          <a:blipFill>
            <a:blip r:embed="rId6"/>
            <a:stretch>
              <a:fillRect l="-21" t="0" r="-21" b="0"/>
            </a:stretch>
          </a:blipFill>
        </p:spPr>
      </p:sp>
      <p:sp>
        <p:nvSpPr>
          <p:cNvPr name="Freeform 16" id="16"/>
          <p:cNvSpPr/>
          <p:nvPr/>
        </p:nvSpPr>
        <p:spPr>
          <a:xfrm flipH="false" flipV="false" rot="0">
            <a:off x="15634563" y="6165874"/>
            <a:ext cx="1822987" cy="1419225"/>
          </a:xfrm>
          <a:custGeom>
            <a:avLst/>
            <a:gdLst/>
            <a:ahLst/>
            <a:cxnLst/>
            <a:rect r="r" b="b" t="t" l="l"/>
            <a:pathLst>
              <a:path h="1419225" w="1822987">
                <a:moveTo>
                  <a:pt x="0" y="0"/>
                </a:moveTo>
                <a:lnTo>
                  <a:pt x="1822987" y="0"/>
                </a:lnTo>
                <a:lnTo>
                  <a:pt x="1822987" y="1419225"/>
                </a:lnTo>
                <a:lnTo>
                  <a:pt x="0" y="1419225"/>
                </a:lnTo>
                <a:lnTo>
                  <a:pt x="0" y="0"/>
                </a:lnTo>
                <a:close/>
              </a:path>
            </a:pathLst>
          </a:custGeom>
          <a:blipFill>
            <a:blip r:embed="rId7"/>
            <a:stretch>
              <a:fillRect l="-21" t="0" r="-21" b="0"/>
            </a:stretch>
          </a:blipFill>
        </p:spPr>
      </p:sp>
      <p:sp>
        <p:nvSpPr>
          <p:cNvPr name="Freeform 17" id="17"/>
          <p:cNvSpPr/>
          <p:nvPr/>
        </p:nvSpPr>
        <p:spPr>
          <a:xfrm flipH="false" flipV="false" rot="0">
            <a:off x="15634563" y="7550320"/>
            <a:ext cx="1822987" cy="1419225"/>
          </a:xfrm>
          <a:custGeom>
            <a:avLst/>
            <a:gdLst/>
            <a:ahLst/>
            <a:cxnLst/>
            <a:rect r="r" b="b" t="t" l="l"/>
            <a:pathLst>
              <a:path h="1419225" w="1822987">
                <a:moveTo>
                  <a:pt x="0" y="0"/>
                </a:moveTo>
                <a:lnTo>
                  <a:pt x="1822987" y="0"/>
                </a:lnTo>
                <a:lnTo>
                  <a:pt x="1822987" y="1419225"/>
                </a:lnTo>
                <a:lnTo>
                  <a:pt x="0" y="1419225"/>
                </a:lnTo>
                <a:lnTo>
                  <a:pt x="0" y="0"/>
                </a:lnTo>
                <a:close/>
              </a:path>
            </a:pathLst>
          </a:custGeom>
          <a:blipFill>
            <a:blip r:embed="rId8"/>
            <a:stretch>
              <a:fillRect l="0" t="-95" r="0" b="-95"/>
            </a:stretch>
          </a:blipFill>
        </p:spPr>
      </p:sp>
      <p:sp>
        <p:nvSpPr>
          <p:cNvPr name="TextBox 18" id="18"/>
          <p:cNvSpPr txBox="true"/>
          <p:nvPr/>
        </p:nvSpPr>
        <p:spPr>
          <a:xfrm rot="0">
            <a:off x="1808162" y="5989661"/>
            <a:ext cx="2285312" cy="342900"/>
          </a:xfrm>
          <a:prstGeom prst="rect">
            <a:avLst/>
          </a:prstGeom>
        </p:spPr>
        <p:txBody>
          <a:bodyPr anchor="t" rtlCol="false" tIns="0" lIns="0" bIns="0" rIns="0">
            <a:spAutoFit/>
          </a:bodyPr>
          <a:lstStyle/>
          <a:p>
            <a:pPr algn="ctr">
              <a:lnSpc>
                <a:spcPts val="2639"/>
              </a:lnSpc>
            </a:pPr>
            <a:r>
              <a:rPr lang="en-US" b="true" sz="2199" spc="-54">
                <a:solidFill>
                  <a:srgbClr val="2B187D"/>
                </a:solidFill>
                <a:latin typeface="Cerebri Bold"/>
                <a:ea typeface="Cerebri Bold"/>
                <a:cs typeface="Cerebri Bold"/>
                <a:sym typeface="Cerebri Bold"/>
              </a:rPr>
              <a:t>Careers Past</a:t>
            </a:r>
          </a:p>
        </p:txBody>
      </p:sp>
      <p:sp>
        <p:nvSpPr>
          <p:cNvPr name="TextBox 19" id="19"/>
          <p:cNvSpPr txBox="true"/>
          <p:nvPr/>
        </p:nvSpPr>
        <p:spPr>
          <a:xfrm rot="0">
            <a:off x="4514005" y="5989661"/>
            <a:ext cx="4049501" cy="342900"/>
          </a:xfrm>
          <a:prstGeom prst="rect">
            <a:avLst/>
          </a:prstGeom>
        </p:spPr>
        <p:txBody>
          <a:bodyPr anchor="t" rtlCol="false" tIns="0" lIns="0" bIns="0" rIns="0">
            <a:spAutoFit/>
          </a:bodyPr>
          <a:lstStyle/>
          <a:p>
            <a:pPr algn="ctr">
              <a:lnSpc>
                <a:spcPts val="2639"/>
              </a:lnSpc>
            </a:pPr>
            <a:r>
              <a:rPr lang="en-US" b="true" sz="2199" spc="-54">
                <a:solidFill>
                  <a:srgbClr val="2B187D"/>
                </a:solidFill>
                <a:latin typeface="Cerebri Bold"/>
                <a:ea typeface="Cerebri Bold"/>
                <a:cs typeface="Cerebri Bold"/>
                <a:sym typeface="Cerebri Bold"/>
              </a:rPr>
              <a:t>Careers Present</a:t>
            </a:r>
          </a:p>
        </p:txBody>
      </p:sp>
      <p:sp>
        <p:nvSpPr>
          <p:cNvPr name="TextBox 20" id="20"/>
          <p:cNvSpPr txBox="true"/>
          <p:nvPr/>
        </p:nvSpPr>
        <p:spPr>
          <a:xfrm rot="0">
            <a:off x="571500" y="571500"/>
            <a:ext cx="3108358" cy="600108"/>
          </a:xfrm>
          <a:prstGeom prst="rect">
            <a:avLst/>
          </a:prstGeom>
        </p:spPr>
        <p:txBody>
          <a:bodyPr anchor="t" rtlCol="false" tIns="0" lIns="0" bIns="0" rIns="0">
            <a:spAutoFit/>
          </a:bodyPr>
          <a:lstStyle/>
          <a:p>
            <a:pPr algn="l">
              <a:lnSpc>
                <a:spcPts val="4799"/>
              </a:lnSpc>
            </a:pPr>
            <a:r>
              <a:rPr lang="en-US" sz="3999" spc="-79" b="true">
                <a:solidFill>
                  <a:srgbClr val="FFFFFF"/>
                </a:solidFill>
                <a:latin typeface="Cerebri Bold"/>
                <a:ea typeface="Cerebri Bold"/>
                <a:cs typeface="Cerebri Bold"/>
                <a:sym typeface="Cerebri Bold"/>
              </a:rPr>
              <a:t>Links &amp; logos</a:t>
            </a:r>
          </a:p>
        </p:txBody>
      </p:sp>
      <p:sp>
        <p:nvSpPr>
          <p:cNvPr name="Freeform 21" id="21"/>
          <p:cNvSpPr/>
          <p:nvPr/>
        </p:nvSpPr>
        <p:spPr>
          <a:xfrm flipH="false" flipV="false" rot="0">
            <a:off x="4659651" y="6314470"/>
            <a:ext cx="3579867" cy="2786984"/>
          </a:xfrm>
          <a:custGeom>
            <a:avLst/>
            <a:gdLst/>
            <a:ahLst/>
            <a:cxnLst/>
            <a:rect r="r" b="b" t="t" l="l"/>
            <a:pathLst>
              <a:path h="2786984" w="3579867">
                <a:moveTo>
                  <a:pt x="0" y="0"/>
                </a:moveTo>
                <a:lnTo>
                  <a:pt x="3579867" y="0"/>
                </a:lnTo>
                <a:lnTo>
                  <a:pt x="3579867" y="2786984"/>
                </a:lnTo>
                <a:lnTo>
                  <a:pt x="0" y="2786984"/>
                </a:lnTo>
                <a:lnTo>
                  <a:pt x="0" y="0"/>
                </a:lnTo>
                <a:close/>
              </a:path>
            </a:pathLst>
          </a:custGeom>
          <a:blipFill>
            <a:blip r:embed="rId9"/>
            <a:stretch>
              <a:fillRect l="-21" t="0" r="-21" b="0"/>
            </a:stretch>
          </a:blipFill>
        </p:spPr>
      </p:sp>
      <p:sp>
        <p:nvSpPr>
          <p:cNvPr name="Freeform 22" id="22"/>
          <p:cNvSpPr/>
          <p:nvPr/>
        </p:nvSpPr>
        <p:spPr>
          <a:xfrm flipH="false" flipV="false" rot="0">
            <a:off x="1079784" y="6314470"/>
            <a:ext cx="3579867" cy="2786984"/>
          </a:xfrm>
          <a:custGeom>
            <a:avLst/>
            <a:gdLst/>
            <a:ahLst/>
            <a:cxnLst/>
            <a:rect r="r" b="b" t="t" l="l"/>
            <a:pathLst>
              <a:path h="2786984" w="3579867">
                <a:moveTo>
                  <a:pt x="0" y="0"/>
                </a:moveTo>
                <a:lnTo>
                  <a:pt x="3579867" y="0"/>
                </a:lnTo>
                <a:lnTo>
                  <a:pt x="3579867" y="2786984"/>
                </a:lnTo>
                <a:lnTo>
                  <a:pt x="0" y="2786984"/>
                </a:lnTo>
                <a:lnTo>
                  <a:pt x="0" y="0"/>
                </a:lnTo>
                <a:close/>
              </a:path>
            </a:pathLst>
          </a:custGeom>
          <a:blipFill>
            <a:blip r:embed="rId10"/>
            <a:stretch>
              <a:fillRect l="-226" t="0" r="-226" b="0"/>
            </a:stretch>
          </a:blipFill>
        </p:spPr>
      </p:sp>
      <p:sp>
        <p:nvSpPr>
          <p:cNvPr name="Freeform 23" id="23"/>
          <p:cNvSpPr/>
          <p:nvPr/>
        </p:nvSpPr>
        <p:spPr>
          <a:xfrm flipH="false" flipV="false" rot="0">
            <a:off x="15608856" y="288855"/>
            <a:ext cx="2530515" cy="1108182"/>
          </a:xfrm>
          <a:custGeom>
            <a:avLst/>
            <a:gdLst/>
            <a:ahLst/>
            <a:cxnLst/>
            <a:rect r="r" b="b" t="t" l="l"/>
            <a:pathLst>
              <a:path h="1108182" w="2530515">
                <a:moveTo>
                  <a:pt x="0" y="0"/>
                </a:moveTo>
                <a:lnTo>
                  <a:pt x="2530515" y="0"/>
                </a:lnTo>
                <a:lnTo>
                  <a:pt x="2530515" y="1108182"/>
                </a:lnTo>
                <a:lnTo>
                  <a:pt x="0" y="1108182"/>
                </a:lnTo>
                <a:lnTo>
                  <a:pt x="0" y="0"/>
                </a:lnTo>
                <a:close/>
              </a:path>
            </a:pathLst>
          </a:custGeom>
          <a:blipFill>
            <a:blip r:embed="rId11"/>
            <a:stretch>
              <a:fillRect l="0" t="-5761" r="-3312" b="-5761"/>
            </a:stretch>
          </a:blipFill>
        </p:spPr>
      </p:sp>
      <p:sp>
        <p:nvSpPr>
          <p:cNvPr name="Freeform 24" id="24"/>
          <p:cNvSpPr/>
          <p:nvPr/>
        </p:nvSpPr>
        <p:spPr>
          <a:xfrm flipH="false" flipV="false" rot="0">
            <a:off x="9540198" y="1737019"/>
            <a:ext cx="3390515" cy="1606256"/>
          </a:xfrm>
          <a:custGeom>
            <a:avLst/>
            <a:gdLst/>
            <a:ahLst/>
            <a:cxnLst/>
            <a:rect r="r" b="b" t="t" l="l"/>
            <a:pathLst>
              <a:path h="1606256" w="3390515">
                <a:moveTo>
                  <a:pt x="0" y="0"/>
                </a:moveTo>
                <a:lnTo>
                  <a:pt x="3390515" y="0"/>
                </a:lnTo>
                <a:lnTo>
                  <a:pt x="3390515" y="1606256"/>
                </a:lnTo>
                <a:lnTo>
                  <a:pt x="0" y="1606256"/>
                </a:lnTo>
                <a:lnTo>
                  <a:pt x="0" y="0"/>
                </a:lnTo>
                <a:close/>
              </a:path>
            </a:pathLst>
          </a:custGeom>
          <a:blipFill>
            <a:blip r:embed="rId11"/>
            <a:stretch>
              <a:fillRect l="-108" t="0" r="-108" b="0"/>
            </a:stretch>
          </a:blipFill>
        </p:spPr>
      </p:sp>
      <p:sp>
        <p:nvSpPr>
          <p:cNvPr name="Freeform 25" id="25"/>
          <p:cNvSpPr/>
          <p:nvPr/>
        </p:nvSpPr>
        <p:spPr>
          <a:xfrm flipH="false" flipV="false" rot="0">
            <a:off x="5453988" y="3301386"/>
            <a:ext cx="3390515" cy="1606256"/>
          </a:xfrm>
          <a:custGeom>
            <a:avLst/>
            <a:gdLst/>
            <a:ahLst/>
            <a:cxnLst/>
            <a:rect r="r" b="b" t="t" l="l"/>
            <a:pathLst>
              <a:path h="1606256" w="3390515">
                <a:moveTo>
                  <a:pt x="0" y="0"/>
                </a:moveTo>
                <a:lnTo>
                  <a:pt x="3390515" y="0"/>
                </a:lnTo>
                <a:lnTo>
                  <a:pt x="3390515" y="1606256"/>
                </a:lnTo>
                <a:lnTo>
                  <a:pt x="0" y="1606256"/>
                </a:lnTo>
                <a:lnTo>
                  <a:pt x="0" y="0"/>
                </a:lnTo>
                <a:close/>
              </a:path>
            </a:pathLst>
          </a:custGeom>
          <a:blipFill>
            <a:blip r:embed="rId12"/>
            <a:stretch>
              <a:fillRect l="-108" t="0" r="-108" b="0"/>
            </a:stretch>
          </a:blipFill>
        </p:spPr>
      </p:sp>
      <p:sp>
        <p:nvSpPr>
          <p:cNvPr name="Freeform 26" id="26"/>
          <p:cNvSpPr/>
          <p:nvPr/>
        </p:nvSpPr>
        <p:spPr>
          <a:xfrm flipH="false" flipV="false" rot="0">
            <a:off x="9538747" y="3301386"/>
            <a:ext cx="3390515" cy="1606256"/>
          </a:xfrm>
          <a:custGeom>
            <a:avLst/>
            <a:gdLst/>
            <a:ahLst/>
            <a:cxnLst/>
            <a:rect r="r" b="b" t="t" l="l"/>
            <a:pathLst>
              <a:path h="1606256" w="3390515">
                <a:moveTo>
                  <a:pt x="0" y="0"/>
                </a:moveTo>
                <a:lnTo>
                  <a:pt x="3390515" y="0"/>
                </a:lnTo>
                <a:lnTo>
                  <a:pt x="3390515" y="1606256"/>
                </a:lnTo>
                <a:lnTo>
                  <a:pt x="0" y="1606256"/>
                </a:lnTo>
                <a:lnTo>
                  <a:pt x="0" y="0"/>
                </a:lnTo>
                <a:close/>
              </a:path>
            </a:pathLst>
          </a:custGeom>
          <a:blipFill>
            <a:blip r:embed="rId13"/>
            <a:stretch>
              <a:fillRect l="-108" t="0" r="-108"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3"/>
            <a:stretch>
              <a:fillRect l="0" t="-88407" r="0" b="-676305"/>
            </a:stretch>
          </a:blipFill>
        </p:spPr>
      </p:sp>
      <p:sp>
        <p:nvSpPr>
          <p:cNvPr name="Freeform 4" id="4"/>
          <p:cNvSpPr/>
          <p:nvPr/>
        </p:nvSpPr>
        <p:spPr>
          <a:xfrm flipH="false" flipV="false" rot="0">
            <a:off x="15729884" y="288855"/>
            <a:ext cx="2349785" cy="1108182"/>
          </a:xfrm>
          <a:custGeom>
            <a:avLst/>
            <a:gdLst/>
            <a:ahLst/>
            <a:cxnLst/>
            <a:rect r="r" b="b" t="t" l="l"/>
            <a:pathLst>
              <a:path h="1108182" w="2349785">
                <a:moveTo>
                  <a:pt x="0" y="0"/>
                </a:moveTo>
                <a:lnTo>
                  <a:pt x="2349784" y="0"/>
                </a:lnTo>
                <a:lnTo>
                  <a:pt x="2349784" y="1108182"/>
                </a:lnTo>
                <a:lnTo>
                  <a:pt x="0" y="1108182"/>
                </a:lnTo>
                <a:lnTo>
                  <a:pt x="0" y="0"/>
                </a:lnTo>
                <a:close/>
              </a:path>
            </a:pathLst>
          </a:custGeom>
          <a:blipFill>
            <a:blip r:embed="rId4"/>
            <a:stretch>
              <a:fillRect l="0" t="-2787" r="-5325" b="-2787"/>
            </a:stretch>
          </a:blipFill>
        </p:spPr>
      </p:sp>
      <p:sp>
        <p:nvSpPr>
          <p:cNvPr name="Freeform 5" id="5">
            <a:hlinkClick r:id="rId6" tooltip="https://www.penguin.co.uk/books/312993/the-squiggly-career-by-ellis-helen-tupper-and-sarah/9780241385845"/>
          </p:cNvPr>
          <p:cNvSpPr/>
          <p:nvPr/>
        </p:nvSpPr>
        <p:spPr>
          <a:xfrm flipH="false" flipV="false" rot="0">
            <a:off x="12900402" y="2698294"/>
            <a:ext cx="4587498" cy="7017206"/>
          </a:xfrm>
          <a:custGeom>
            <a:avLst/>
            <a:gdLst/>
            <a:ahLst/>
            <a:cxnLst/>
            <a:rect r="r" b="b" t="t" l="l"/>
            <a:pathLst>
              <a:path h="7017206" w="4587498">
                <a:moveTo>
                  <a:pt x="0" y="0"/>
                </a:moveTo>
                <a:lnTo>
                  <a:pt x="4587498" y="0"/>
                </a:lnTo>
                <a:lnTo>
                  <a:pt x="4587498" y="7017206"/>
                </a:lnTo>
                <a:lnTo>
                  <a:pt x="0" y="7017206"/>
                </a:lnTo>
                <a:lnTo>
                  <a:pt x="0" y="0"/>
                </a:lnTo>
                <a:close/>
              </a:path>
            </a:pathLst>
          </a:custGeom>
          <a:blipFill>
            <a:blip r:embed="rId5"/>
            <a:stretch>
              <a:fillRect l="0" t="0" r="0" b="0"/>
            </a:stretch>
          </a:blipFill>
        </p:spPr>
      </p:sp>
      <p:sp>
        <p:nvSpPr>
          <p:cNvPr name="Freeform 6" id="6">
            <a:hlinkClick r:id="rId8" tooltip="https://www.amazingif.com/listen/#podcasts"/>
          </p:cNvPr>
          <p:cNvSpPr/>
          <p:nvPr/>
        </p:nvSpPr>
        <p:spPr>
          <a:xfrm flipH="false" flipV="false" rot="0">
            <a:off x="7632152" y="2698294"/>
            <a:ext cx="4645261" cy="9677628"/>
          </a:xfrm>
          <a:custGeom>
            <a:avLst/>
            <a:gdLst/>
            <a:ahLst/>
            <a:cxnLst/>
            <a:rect r="r" b="b" t="t" l="l"/>
            <a:pathLst>
              <a:path h="9677628" w="4645261">
                <a:moveTo>
                  <a:pt x="0" y="0"/>
                </a:moveTo>
                <a:lnTo>
                  <a:pt x="4645262" y="0"/>
                </a:lnTo>
                <a:lnTo>
                  <a:pt x="4645262" y="9677628"/>
                </a:lnTo>
                <a:lnTo>
                  <a:pt x="0" y="9677628"/>
                </a:lnTo>
                <a:lnTo>
                  <a:pt x="0" y="0"/>
                </a:lnTo>
                <a:close/>
              </a:path>
            </a:pathLst>
          </a:custGeom>
          <a:blipFill>
            <a:blip r:embed="rId7"/>
            <a:stretch>
              <a:fillRect l="0" t="0" r="0" b="0"/>
            </a:stretch>
          </a:blipFill>
        </p:spPr>
      </p:sp>
      <p:grpSp>
        <p:nvGrpSpPr>
          <p:cNvPr name="Group 7" id="7"/>
          <p:cNvGrpSpPr/>
          <p:nvPr/>
        </p:nvGrpSpPr>
        <p:grpSpPr>
          <a:xfrm rot="0">
            <a:off x="800100" y="4476953"/>
            <a:ext cx="6209064" cy="5190922"/>
            <a:chOff x="0" y="0"/>
            <a:chExt cx="1635309" cy="1367156"/>
          </a:xfrm>
        </p:grpSpPr>
        <p:sp>
          <p:nvSpPr>
            <p:cNvPr name="Freeform 8" id="8">
              <a:hlinkClick r:id="rId9" tooltip="https://mailchi.mp/squigglycareers/podmail"/>
            </p:cNvPr>
            <p:cNvSpPr/>
            <p:nvPr/>
          </p:nvSpPr>
          <p:spPr>
            <a:xfrm flipH="false" flipV="false" rot="0">
              <a:off x="0" y="0"/>
              <a:ext cx="1635309" cy="1367156"/>
            </a:xfrm>
            <a:custGeom>
              <a:avLst/>
              <a:gdLst/>
              <a:ahLst/>
              <a:cxnLst/>
              <a:rect r="r" b="b" t="t" l="l"/>
              <a:pathLst>
                <a:path h="1367156" w="1635309">
                  <a:moveTo>
                    <a:pt x="0" y="0"/>
                  </a:moveTo>
                  <a:lnTo>
                    <a:pt x="1635309" y="0"/>
                  </a:lnTo>
                  <a:lnTo>
                    <a:pt x="1635309" y="1367156"/>
                  </a:lnTo>
                  <a:lnTo>
                    <a:pt x="0" y="1367156"/>
                  </a:lnTo>
                  <a:close/>
                </a:path>
              </a:pathLst>
            </a:custGeom>
            <a:solidFill>
              <a:srgbClr val="FFFFFF"/>
            </a:solidFill>
          </p:spPr>
        </p:sp>
        <p:sp>
          <p:nvSpPr>
            <p:cNvPr name="TextBox 9" id="9"/>
            <p:cNvSpPr txBox="true"/>
            <p:nvPr/>
          </p:nvSpPr>
          <p:spPr>
            <a:xfrm>
              <a:off x="0" y="-38100"/>
              <a:ext cx="1635309" cy="1405256"/>
            </a:xfrm>
            <a:prstGeom prst="rect">
              <a:avLst/>
            </a:prstGeom>
          </p:spPr>
          <p:txBody>
            <a:bodyPr anchor="ctr" rtlCol="false" tIns="50800" lIns="50800" bIns="50800" rIns="50800"/>
            <a:lstStyle/>
            <a:p>
              <a:pPr algn="ctr">
                <a:lnSpc>
                  <a:spcPts val="2800"/>
                </a:lnSpc>
              </a:pPr>
            </a:p>
          </p:txBody>
        </p:sp>
      </p:grpSp>
      <p:grpSp>
        <p:nvGrpSpPr>
          <p:cNvPr name="Group 10" id="10"/>
          <p:cNvGrpSpPr/>
          <p:nvPr/>
        </p:nvGrpSpPr>
        <p:grpSpPr>
          <a:xfrm rot="0">
            <a:off x="800100" y="2798822"/>
            <a:ext cx="6209064" cy="1804466"/>
            <a:chOff x="0" y="0"/>
            <a:chExt cx="1635309" cy="475250"/>
          </a:xfrm>
        </p:grpSpPr>
        <p:sp>
          <p:nvSpPr>
            <p:cNvPr name="Freeform 11" id="11">
              <a:hlinkClick r:id="rId10" tooltip="https://www.squigglynewsletter.com"/>
            </p:cNvPr>
            <p:cNvSpPr/>
            <p:nvPr/>
          </p:nvSpPr>
          <p:spPr>
            <a:xfrm flipH="false" flipV="false" rot="0">
              <a:off x="0" y="0"/>
              <a:ext cx="1635309" cy="475250"/>
            </a:xfrm>
            <a:custGeom>
              <a:avLst/>
              <a:gdLst/>
              <a:ahLst/>
              <a:cxnLst/>
              <a:rect r="r" b="b" t="t" l="l"/>
              <a:pathLst>
                <a:path h="475250" w="1635309">
                  <a:moveTo>
                    <a:pt x="0" y="0"/>
                  </a:moveTo>
                  <a:lnTo>
                    <a:pt x="1635309" y="0"/>
                  </a:lnTo>
                  <a:lnTo>
                    <a:pt x="1635309" y="475250"/>
                  </a:lnTo>
                  <a:lnTo>
                    <a:pt x="0" y="475250"/>
                  </a:lnTo>
                  <a:close/>
                </a:path>
              </a:pathLst>
            </a:custGeom>
            <a:solidFill>
              <a:srgbClr val="FFEC00"/>
            </a:solidFill>
          </p:spPr>
        </p:sp>
        <p:sp>
          <p:nvSpPr>
            <p:cNvPr name="TextBox 12" id="12"/>
            <p:cNvSpPr txBox="true"/>
            <p:nvPr/>
          </p:nvSpPr>
          <p:spPr>
            <a:xfrm>
              <a:off x="0" y="-38100"/>
              <a:ext cx="1635309" cy="513350"/>
            </a:xfrm>
            <a:prstGeom prst="rect">
              <a:avLst/>
            </a:prstGeom>
          </p:spPr>
          <p:txBody>
            <a:bodyPr anchor="ctr" rtlCol="false" tIns="50800" lIns="50800" bIns="50800" rIns="50800"/>
            <a:lstStyle/>
            <a:p>
              <a:pPr algn="ctr">
                <a:lnSpc>
                  <a:spcPts val="2800"/>
                </a:lnSpc>
              </a:pPr>
            </a:p>
          </p:txBody>
        </p:sp>
      </p:grpSp>
      <p:sp>
        <p:nvSpPr>
          <p:cNvPr name="Freeform 13" id="13"/>
          <p:cNvSpPr/>
          <p:nvPr/>
        </p:nvSpPr>
        <p:spPr>
          <a:xfrm flipH="false" flipV="false" rot="0">
            <a:off x="7682622" y="8886825"/>
            <a:ext cx="4544323" cy="3562300"/>
          </a:xfrm>
          <a:custGeom>
            <a:avLst/>
            <a:gdLst/>
            <a:ahLst/>
            <a:cxnLst/>
            <a:rect r="r" b="b" t="t" l="l"/>
            <a:pathLst>
              <a:path h="3562300" w="4544323">
                <a:moveTo>
                  <a:pt x="0" y="0"/>
                </a:moveTo>
                <a:lnTo>
                  <a:pt x="4544322" y="0"/>
                </a:lnTo>
                <a:lnTo>
                  <a:pt x="4544322" y="3562300"/>
                </a:lnTo>
                <a:lnTo>
                  <a:pt x="0" y="3562300"/>
                </a:lnTo>
                <a:lnTo>
                  <a:pt x="0" y="0"/>
                </a:lnTo>
                <a:close/>
              </a:path>
            </a:pathLst>
          </a:custGeom>
          <a:blipFill>
            <a:blip r:embed="rId11"/>
            <a:stretch>
              <a:fillRect l="0" t="-74626" r="0" b="-101692"/>
            </a:stretch>
          </a:blipFill>
        </p:spPr>
      </p:sp>
      <p:sp>
        <p:nvSpPr>
          <p:cNvPr name="TextBox 14" id="14"/>
          <p:cNvSpPr txBox="true"/>
          <p:nvPr/>
        </p:nvSpPr>
        <p:spPr>
          <a:xfrm rot="0">
            <a:off x="571500" y="571500"/>
            <a:ext cx="7368853"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More Squiggly Careers support</a:t>
            </a:r>
          </a:p>
        </p:txBody>
      </p:sp>
      <p:sp>
        <p:nvSpPr>
          <p:cNvPr name="TextBox 15" id="15"/>
          <p:cNvSpPr txBox="true"/>
          <p:nvPr/>
        </p:nvSpPr>
        <p:spPr>
          <a:xfrm rot="0">
            <a:off x="809316" y="2085975"/>
            <a:ext cx="6209064" cy="390508"/>
          </a:xfrm>
          <a:prstGeom prst="rect">
            <a:avLst/>
          </a:prstGeom>
        </p:spPr>
        <p:txBody>
          <a:bodyPr anchor="t" rtlCol="false" tIns="0" lIns="0" bIns="0" rIns="0">
            <a:spAutoFit/>
          </a:bodyPr>
          <a:lstStyle/>
          <a:p>
            <a:pPr algn="ctr">
              <a:lnSpc>
                <a:spcPts val="3120"/>
              </a:lnSpc>
              <a:spcBef>
                <a:spcPct val="0"/>
              </a:spcBef>
            </a:pPr>
            <a:r>
              <a:rPr lang="en-US" b="true" sz="2600" spc="-52">
                <a:solidFill>
                  <a:srgbClr val="FFFFFF"/>
                </a:solidFill>
                <a:latin typeface="Cerebri Bold"/>
                <a:ea typeface="Cerebri Bold"/>
                <a:cs typeface="Cerebri Bold"/>
                <a:sym typeface="Cerebri Bold"/>
              </a:rPr>
              <a:t>Newsletter</a:t>
            </a:r>
          </a:p>
        </p:txBody>
      </p:sp>
      <p:sp>
        <p:nvSpPr>
          <p:cNvPr name="TextBox 16" id="16"/>
          <p:cNvSpPr txBox="true"/>
          <p:nvPr/>
        </p:nvSpPr>
        <p:spPr>
          <a:xfrm rot="0">
            <a:off x="7632152" y="2085975"/>
            <a:ext cx="4645261" cy="390508"/>
          </a:xfrm>
          <a:prstGeom prst="rect">
            <a:avLst/>
          </a:prstGeom>
        </p:spPr>
        <p:txBody>
          <a:bodyPr anchor="t" rtlCol="false" tIns="0" lIns="0" bIns="0" rIns="0">
            <a:spAutoFit/>
          </a:bodyPr>
          <a:lstStyle/>
          <a:p>
            <a:pPr algn="ctr">
              <a:lnSpc>
                <a:spcPts val="3120"/>
              </a:lnSpc>
              <a:spcBef>
                <a:spcPct val="0"/>
              </a:spcBef>
            </a:pPr>
            <a:r>
              <a:rPr lang="en-US" b="true" sz="2600" spc="-52">
                <a:solidFill>
                  <a:srgbClr val="FFFFFF"/>
                </a:solidFill>
                <a:latin typeface="Cerebri Bold"/>
                <a:ea typeface="Cerebri Bold"/>
                <a:cs typeface="Cerebri Bold"/>
                <a:sym typeface="Cerebri Bold"/>
                <a:hlinkClick r:id="rId12" tooltip="https://www.amazingif.com/listen/#podcasts"/>
              </a:rPr>
              <a:t>Podcast</a:t>
            </a:r>
            <a:r>
              <a:rPr lang="en-US" b="true" sz="2600" spc="-52">
                <a:solidFill>
                  <a:srgbClr val="FFFFFF"/>
                </a:solidFill>
                <a:latin typeface="Cerebri Bold"/>
                <a:ea typeface="Cerebri Bold"/>
                <a:cs typeface="Cerebri Bold"/>
                <a:sym typeface="Cerebri Bold"/>
              </a:rPr>
              <a:t>s</a:t>
            </a:r>
          </a:p>
        </p:txBody>
      </p:sp>
      <p:sp>
        <p:nvSpPr>
          <p:cNvPr name="TextBox 17" id="17"/>
          <p:cNvSpPr txBox="true"/>
          <p:nvPr/>
        </p:nvSpPr>
        <p:spPr>
          <a:xfrm rot="0">
            <a:off x="12887014" y="2085975"/>
            <a:ext cx="4587498" cy="390508"/>
          </a:xfrm>
          <a:prstGeom prst="rect">
            <a:avLst/>
          </a:prstGeom>
        </p:spPr>
        <p:txBody>
          <a:bodyPr anchor="t" rtlCol="false" tIns="0" lIns="0" bIns="0" rIns="0">
            <a:spAutoFit/>
          </a:bodyPr>
          <a:lstStyle/>
          <a:p>
            <a:pPr algn="ctr">
              <a:lnSpc>
                <a:spcPts val="3120"/>
              </a:lnSpc>
              <a:spcBef>
                <a:spcPct val="0"/>
              </a:spcBef>
            </a:pPr>
            <a:r>
              <a:rPr lang="en-US" b="true" sz="2600" spc="-52">
                <a:solidFill>
                  <a:srgbClr val="FFFFFF"/>
                </a:solidFill>
                <a:latin typeface="Cerebri Bold"/>
                <a:ea typeface="Cerebri Bold"/>
                <a:cs typeface="Cerebri Bold"/>
                <a:sym typeface="Cerebri Bold"/>
              </a:rPr>
              <a:t>Books</a:t>
            </a:r>
          </a:p>
        </p:txBody>
      </p:sp>
      <p:sp>
        <p:nvSpPr>
          <p:cNvPr name="TextBox 18" id="18"/>
          <p:cNvSpPr txBox="true"/>
          <p:nvPr/>
        </p:nvSpPr>
        <p:spPr>
          <a:xfrm rot="0">
            <a:off x="1184894" y="4856457"/>
            <a:ext cx="5457909" cy="4581525"/>
          </a:xfrm>
          <a:prstGeom prst="rect">
            <a:avLst/>
          </a:prstGeom>
        </p:spPr>
        <p:txBody>
          <a:bodyPr anchor="t" rtlCol="false" tIns="0" lIns="0" bIns="0" rIns="0">
            <a:spAutoFit/>
          </a:bodyPr>
          <a:lstStyle/>
          <a:p>
            <a:pPr algn="l">
              <a:lnSpc>
                <a:spcPts val="2118"/>
              </a:lnSpc>
            </a:pPr>
            <a:r>
              <a:rPr lang="en-US" b="true" sz="1765" spc="-35">
                <a:solidFill>
                  <a:srgbClr val="00CEB8"/>
                </a:solidFill>
                <a:latin typeface="Cerebri Bold"/>
                <a:ea typeface="Cerebri Bold"/>
                <a:cs typeface="Cerebri Bold"/>
                <a:sym typeface="Cerebri Bold"/>
                <a:hlinkClick r:id="rId13" tooltip="https://www.squigglynewsletter.com"/>
              </a:rPr>
              <a:t>How to manage future career fear, learn from mistakes and find the squiggly support you need.</a:t>
            </a:r>
          </a:p>
          <a:p>
            <a:pPr algn="l">
              <a:lnSpc>
                <a:spcPts val="1878"/>
              </a:lnSpc>
            </a:pPr>
          </a:p>
          <a:p>
            <a:pPr algn="l">
              <a:lnSpc>
                <a:spcPts val="1878"/>
              </a:lnSpc>
            </a:pPr>
            <a:r>
              <a:rPr lang="en-US" sz="1565" spc="-31">
                <a:solidFill>
                  <a:srgbClr val="2B187D"/>
                </a:solidFill>
                <a:latin typeface="Cerebri"/>
                <a:ea typeface="Cerebri"/>
                <a:cs typeface="Cerebri"/>
                <a:sym typeface="Cerebri"/>
                <a:hlinkClick r:id="rId14" tooltip="https://www.squigglynewsletter.com"/>
              </a:rPr>
              <a:t>This week is ‘Learning at Work Week’. Sometimes it feels like there is a week or a day everything (did you miss last week’s Lost Sock Day... I’m not joking, it’s a thing!) Anyway, we think having a week dedicated to learning at work is useful. If we don’t learn at work, we risk getting left behind with our development and that’s not going to help anyone succeed in their Squiggly Career.</a:t>
            </a:r>
          </a:p>
          <a:p>
            <a:pPr algn="l">
              <a:lnSpc>
                <a:spcPts val="1878"/>
              </a:lnSpc>
            </a:pPr>
          </a:p>
          <a:p>
            <a:pPr algn="l">
              <a:lnSpc>
                <a:spcPts val="1878"/>
              </a:lnSpc>
            </a:pPr>
            <a:r>
              <a:rPr lang="en-US" sz="1565" spc="-31">
                <a:solidFill>
                  <a:srgbClr val="2B187D"/>
                </a:solidFill>
                <a:latin typeface="Cerebri"/>
                <a:ea typeface="Cerebri"/>
                <a:cs typeface="Cerebri"/>
                <a:sym typeface="Cerebri"/>
                <a:hlinkClick r:id="rId15" tooltip="https://www.squigglynewsletter.com"/>
              </a:rPr>
              <a:t>Time remains one of the biggest challenges and unfortunately we can’t magic up more. What we can do it make sure that when we learn, our insights are more likely to last. One of the most effective ways to achieve this is to learn with others. We’ve got some good ideas for how to do this in this week’s podcast (fancy trying a game of ‘skills snap’ in your next team meeting?) and we’ve also got some events coming up which will help you learn too. 👇</a:t>
            </a:r>
          </a:p>
        </p:txBody>
      </p:sp>
      <p:sp>
        <p:nvSpPr>
          <p:cNvPr name="Freeform 19" id="19"/>
          <p:cNvSpPr/>
          <p:nvPr/>
        </p:nvSpPr>
        <p:spPr>
          <a:xfrm flipH="false" flipV="false" rot="0">
            <a:off x="2562710" y="2798822"/>
            <a:ext cx="2683845" cy="1860799"/>
          </a:xfrm>
          <a:custGeom>
            <a:avLst/>
            <a:gdLst/>
            <a:ahLst/>
            <a:cxnLst/>
            <a:rect r="r" b="b" t="t" l="l"/>
            <a:pathLst>
              <a:path h="1860799" w="2683845">
                <a:moveTo>
                  <a:pt x="0" y="0"/>
                </a:moveTo>
                <a:lnTo>
                  <a:pt x="2683844" y="0"/>
                </a:lnTo>
                <a:lnTo>
                  <a:pt x="2683844" y="1860799"/>
                </a:lnTo>
                <a:lnTo>
                  <a:pt x="0" y="1860799"/>
                </a:lnTo>
                <a:lnTo>
                  <a:pt x="0" y="0"/>
                </a:lnTo>
                <a:close/>
              </a:path>
            </a:pathLst>
          </a:custGeom>
          <a:blipFill>
            <a:blip r:embed="rId16"/>
            <a:stretch>
              <a:fillRect l="-43" t="0" r="-43"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2851" r="0" b="-12851"/>
            </a:stretch>
          </a:blipFill>
        </p:spPr>
      </p:sp>
      <p:grpSp>
        <p:nvGrpSpPr>
          <p:cNvPr name="Group 3" id="3"/>
          <p:cNvGrpSpPr/>
          <p:nvPr/>
        </p:nvGrpSpPr>
        <p:grpSpPr>
          <a:xfrm rot="0">
            <a:off x="1047199" y="1191716"/>
            <a:ext cx="8601626" cy="8527858"/>
            <a:chOff x="0" y="0"/>
            <a:chExt cx="11468834" cy="11370478"/>
          </a:xfrm>
        </p:grpSpPr>
        <p:grpSp>
          <p:nvGrpSpPr>
            <p:cNvPr name="Group 4" id="4"/>
            <p:cNvGrpSpPr/>
            <p:nvPr/>
          </p:nvGrpSpPr>
          <p:grpSpPr>
            <a:xfrm rot="0">
              <a:off x="853826" y="964325"/>
              <a:ext cx="4999398" cy="7621706"/>
              <a:chOff x="0" y="0"/>
              <a:chExt cx="6680200" cy="10184130"/>
            </a:xfrm>
          </p:grpSpPr>
          <p:sp>
            <p:nvSpPr>
              <p:cNvPr name="Freeform 5" id="5"/>
              <p:cNvSpPr/>
              <p:nvPr/>
            </p:nvSpPr>
            <p:spPr>
              <a:xfrm flipH="false" flipV="false" rot="0">
                <a:off x="50800" y="50800"/>
                <a:ext cx="6677756" cy="10082389"/>
              </a:xfrm>
              <a:custGeom>
                <a:avLst/>
                <a:gdLst/>
                <a:ahLst/>
                <a:cxnLst/>
                <a:rect r="r" b="b" t="t" l="l"/>
                <a:pathLst>
                  <a:path h="10082389" w="6677756">
                    <a:moveTo>
                      <a:pt x="0" y="5861050"/>
                    </a:moveTo>
                    <a:cubicBezTo>
                      <a:pt x="76200" y="5146040"/>
                      <a:pt x="86360" y="5138420"/>
                      <a:pt x="87630" y="5099050"/>
                    </a:cubicBezTo>
                    <a:cubicBezTo>
                      <a:pt x="90170" y="5033010"/>
                      <a:pt x="48260" y="4939030"/>
                      <a:pt x="46990" y="4828540"/>
                    </a:cubicBezTo>
                    <a:cubicBezTo>
                      <a:pt x="43180" y="4650740"/>
                      <a:pt x="64770" y="4361180"/>
                      <a:pt x="123190" y="4141470"/>
                    </a:cubicBezTo>
                    <a:cubicBezTo>
                      <a:pt x="181610" y="3923030"/>
                      <a:pt x="280670" y="3605530"/>
                      <a:pt x="394970" y="3515360"/>
                    </a:cubicBezTo>
                    <a:cubicBezTo>
                      <a:pt x="459740" y="3464560"/>
                      <a:pt x="563880" y="3519170"/>
                      <a:pt x="614680" y="3479800"/>
                    </a:cubicBezTo>
                    <a:cubicBezTo>
                      <a:pt x="665480" y="3441700"/>
                      <a:pt x="668020" y="3369310"/>
                      <a:pt x="704850" y="3286760"/>
                    </a:cubicBezTo>
                    <a:cubicBezTo>
                      <a:pt x="765810" y="3144520"/>
                      <a:pt x="859790" y="2890520"/>
                      <a:pt x="943610" y="2693670"/>
                    </a:cubicBezTo>
                    <a:cubicBezTo>
                      <a:pt x="1026160" y="2495550"/>
                      <a:pt x="1096010" y="2287270"/>
                      <a:pt x="1203960" y="2101850"/>
                    </a:cubicBezTo>
                    <a:cubicBezTo>
                      <a:pt x="1313180" y="1916430"/>
                      <a:pt x="1446530" y="1736090"/>
                      <a:pt x="1596390" y="1582420"/>
                    </a:cubicBezTo>
                    <a:cubicBezTo>
                      <a:pt x="1743710" y="1431290"/>
                      <a:pt x="1922780" y="1309370"/>
                      <a:pt x="2095500" y="1187450"/>
                    </a:cubicBezTo>
                    <a:cubicBezTo>
                      <a:pt x="2268220" y="1065530"/>
                      <a:pt x="2451100" y="960120"/>
                      <a:pt x="2635250" y="850900"/>
                    </a:cubicBezTo>
                    <a:cubicBezTo>
                      <a:pt x="2821940" y="741680"/>
                      <a:pt x="3013710" y="631190"/>
                      <a:pt x="3211830" y="533400"/>
                    </a:cubicBezTo>
                    <a:cubicBezTo>
                      <a:pt x="3409950" y="436880"/>
                      <a:pt x="3606800" y="345440"/>
                      <a:pt x="3821430" y="269240"/>
                    </a:cubicBezTo>
                    <a:cubicBezTo>
                      <a:pt x="4050030" y="187960"/>
                      <a:pt x="4530090" y="68580"/>
                      <a:pt x="4546600" y="64770"/>
                    </a:cubicBezTo>
                    <a:cubicBezTo>
                      <a:pt x="4546600" y="64770"/>
                      <a:pt x="4546600" y="64770"/>
                      <a:pt x="4547870" y="64770"/>
                    </a:cubicBezTo>
                    <a:cubicBezTo>
                      <a:pt x="4552950" y="64770"/>
                      <a:pt x="4591050" y="46990"/>
                      <a:pt x="4632960" y="39370"/>
                    </a:cubicBezTo>
                    <a:cubicBezTo>
                      <a:pt x="4737100" y="20320"/>
                      <a:pt x="5186680" y="0"/>
                      <a:pt x="5193030" y="0"/>
                    </a:cubicBezTo>
                    <a:cubicBezTo>
                      <a:pt x="5194300" y="0"/>
                      <a:pt x="5243830" y="5080"/>
                      <a:pt x="5269230" y="8890"/>
                    </a:cubicBezTo>
                    <a:cubicBezTo>
                      <a:pt x="5294630" y="11430"/>
                      <a:pt x="5344160" y="17780"/>
                      <a:pt x="5345430" y="17780"/>
                    </a:cubicBezTo>
                    <a:cubicBezTo>
                      <a:pt x="5346700" y="17780"/>
                      <a:pt x="5392420" y="35560"/>
                      <a:pt x="5416550" y="45720"/>
                    </a:cubicBezTo>
                    <a:cubicBezTo>
                      <a:pt x="5440680" y="54610"/>
                      <a:pt x="5487670" y="72390"/>
                      <a:pt x="5487670" y="72390"/>
                    </a:cubicBezTo>
                    <a:cubicBezTo>
                      <a:pt x="5488940" y="72390"/>
                      <a:pt x="5530850" y="101600"/>
                      <a:pt x="5551170" y="115570"/>
                    </a:cubicBezTo>
                    <a:cubicBezTo>
                      <a:pt x="5572760" y="130810"/>
                      <a:pt x="5613400" y="158750"/>
                      <a:pt x="5614670" y="158750"/>
                    </a:cubicBezTo>
                    <a:cubicBezTo>
                      <a:pt x="5614670" y="160020"/>
                      <a:pt x="5647690" y="196850"/>
                      <a:pt x="5665470" y="215900"/>
                    </a:cubicBezTo>
                    <a:cubicBezTo>
                      <a:pt x="5681980" y="236220"/>
                      <a:pt x="5715000" y="273050"/>
                      <a:pt x="5716270" y="274320"/>
                    </a:cubicBezTo>
                    <a:cubicBezTo>
                      <a:pt x="5716270" y="274320"/>
                      <a:pt x="5739130" y="318770"/>
                      <a:pt x="5751830" y="341630"/>
                    </a:cubicBezTo>
                    <a:cubicBezTo>
                      <a:pt x="5763260" y="364490"/>
                      <a:pt x="5786120" y="408940"/>
                      <a:pt x="5787390" y="408940"/>
                    </a:cubicBezTo>
                    <a:cubicBezTo>
                      <a:pt x="5787390" y="410210"/>
                      <a:pt x="5798820" y="458470"/>
                      <a:pt x="5805170" y="483870"/>
                    </a:cubicBezTo>
                    <a:cubicBezTo>
                      <a:pt x="5811520" y="508000"/>
                      <a:pt x="5822950" y="557530"/>
                      <a:pt x="5822950" y="557530"/>
                    </a:cubicBezTo>
                    <a:cubicBezTo>
                      <a:pt x="5824220" y="558800"/>
                      <a:pt x="5822950" y="609600"/>
                      <a:pt x="5822950" y="635000"/>
                    </a:cubicBezTo>
                    <a:cubicBezTo>
                      <a:pt x="5822950" y="660400"/>
                      <a:pt x="5824220" y="709930"/>
                      <a:pt x="5822950" y="711200"/>
                    </a:cubicBezTo>
                    <a:cubicBezTo>
                      <a:pt x="5822950" y="712470"/>
                      <a:pt x="5808980" y="772160"/>
                      <a:pt x="5805170" y="784860"/>
                    </a:cubicBezTo>
                    <a:cubicBezTo>
                      <a:pt x="5803900" y="789940"/>
                      <a:pt x="5801360" y="793750"/>
                      <a:pt x="5802630" y="795020"/>
                    </a:cubicBezTo>
                    <a:cubicBezTo>
                      <a:pt x="5806440" y="797560"/>
                      <a:pt x="5826760" y="774700"/>
                      <a:pt x="5854700" y="764540"/>
                    </a:cubicBezTo>
                    <a:cubicBezTo>
                      <a:pt x="5952490" y="734060"/>
                      <a:pt x="6412230" y="584200"/>
                      <a:pt x="6545580" y="704850"/>
                    </a:cubicBezTo>
                    <a:cubicBezTo>
                      <a:pt x="6723380" y="862330"/>
                      <a:pt x="6709410" y="1633220"/>
                      <a:pt x="6577330" y="1906270"/>
                    </a:cubicBezTo>
                    <a:cubicBezTo>
                      <a:pt x="6479540" y="2109470"/>
                      <a:pt x="6228080" y="2157730"/>
                      <a:pt x="6051550" y="2303780"/>
                    </a:cubicBezTo>
                    <a:cubicBezTo>
                      <a:pt x="5858510" y="2462530"/>
                      <a:pt x="5642610" y="2651760"/>
                      <a:pt x="5468620" y="2828290"/>
                    </a:cubicBezTo>
                    <a:cubicBezTo>
                      <a:pt x="5311140" y="2988310"/>
                      <a:pt x="5130800" y="3201670"/>
                      <a:pt x="5048250" y="3310890"/>
                    </a:cubicBezTo>
                    <a:cubicBezTo>
                      <a:pt x="5007610" y="3362960"/>
                      <a:pt x="4956810" y="3418840"/>
                      <a:pt x="4966970" y="3431540"/>
                    </a:cubicBezTo>
                    <a:cubicBezTo>
                      <a:pt x="4977130" y="3444240"/>
                      <a:pt x="5054600" y="3394710"/>
                      <a:pt x="5119370" y="3375660"/>
                    </a:cubicBezTo>
                    <a:cubicBezTo>
                      <a:pt x="5226050" y="3345180"/>
                      <a:pt x="5447030" y="3300730"/>
                      <a:pt x="5554980" y="3285490"/>
                    </a:cubicBezTo>
                    <a:cubicBezTo>
                      <a:pt x="5618480" y="3275330"/>
                      <a:pt x="5656580" y="3270250"/>
                      <a:pt x="5707380" y="3272790"/>
                    </a:cubicBezTo>
                    <a:cubicBezTo>
                      <a:pt x="5758180" y="3274060"/>
                      <a:pt x="5810250" y="3282950"/>
                      <a:pt x="5858510" y="3296920"/>
                    </a:cubicBezTo>
                    <a:cubicBezTo>
                      <a:pt x="5908040" y="3309620"/>
                      <a:pt x="5956300" y="3331210"/>
                      <a:pt x="5999480" y="3355340"/>
                    </a:cubicBezTo>
                    <a:cubicBezTo>
                      <a:pt x="6043930" y="3380740"/>
                      <a:pt x="6085840" y="3412490"/>
                      <a:pt x="6122670" y="3446780"/>
                    </a:cubicBezTo>
                    <a:cubicBezTo>
                      <a:pt x="6159500" y="3482340"/>
                      <a:pt x="6192520" y="3522980"/>
                      <a:pt x="6220460" y="3564890"/>
                    </a:cubicBezTo>
                    <a:cubicBezTo>
                      <a:pt x="6247130" y="3608070"/>
                      <a:pt x="6269990" y="3655060"/>
                      <a:pt x="6286500" y="3703320"/>
                    </a:cubicBezTo>
                    <a:cubicBezTo>
                      <a:pt x="6301740" y="3751580"/>
                      <a:pt x="6313170" y="3802380"/>
                      <a:pt x="6316980" y="3853180"/>
                    </a:cubicBezTo>
                    <a:cubicBezTo>
                      <a:pt x="6320790" y="3903980"/>
                      <a:pt x="6319520" y="3956050"/>
                      <a:pt x="6311900" y="4006850"/>
                    </a:cubicBezTo>
                    <a:cubicBezTo>
                      <a:pt x="6303010" y="4056380"/>
                      <a:pt x="6289040" y="4107180"/>
                      <a:pt x="6269990" y="4154170"/>
                    </a:cubicBezTo>
                    <a:cubicBezTo>
                      <a:pt x="6249670" y="4199890"/>
                      <a:pt x="6224270" y="4245610"/>
                      <a:pt x="6193790" y="4286250"/>
                    </a:cubicBezTo>
                    <a:cubicBezTo>
                      <a:pt x="6163310" y="4326890"/>
                      <a:pt x="6126480" y="4364990"/>
                      <a:pt x="6088380" y="4396740"/>
                    </a:cubicBezTo>
                    <a:cubicBezTo>
                      <a:pt x="6049010" y="4429760"/>
                      <a:pt x="6004560" y="4457700"/>
                      <a:pt x="5958840" y="4479290"/>
                    </a:cubicBezTo>
                    <a:cubicBezTo>
                      <a:pt x="5913120" y="4500880"/>
                      <a:pt x="5814060" y="4528820"/>
                      <a:pt x="5814060" y="4528820"/>
                    </a:cubicBezTo>
                    <a:cubicBezTo>
                      <a:pt x="5814060" y="4528820"/>
                      <a:pt x="5533390" y="4560570"/>
                      <a:pt x="5378450" y="4618990"/>
                    </a:cubicBezTo>
                    <a:cubicBezTo>
                      <a:pt x="5179060" y="4695190"/>
                      <a:pt x="4916170" y="4841240"/>
                      <a:pt x="4733290" y="4989830"/>
                    </a:cubicBezTo>
                    <a:cubicBezTo>
                      <a:pt x="4563110" y="5128260"/>
                      <a:pt x="4443730" y="5300980"/>
                      <a:pt x="4305300" y="5467350"/>
                    </a:cubicBezTo>
                    <a:cubicBezTo>
                      <a:pt x="4164330" y="5637530"/>
                      <a:pt x="4094480" y="5909310"/>
                      <a:pt x="3898900" y="6002020"/>
                    </a:cubicBezTo>
                    <a:cubicBezTo>
                      <a:pt x="3661410" y="6113780"/>
                      <a:pt x="3084830" y="6102350"/>
                      <a:pt x="2923540" y="5967730"/>
                    </a:cubicBezTo>
                    <a:cubicBezTo>
                      <a:pt x="2811780" y="5875020"/>
                      <a:pt x="2880360" y="5523230"/>
                      <a:pt x="2823210" y="5514340"/>
                    </a:cubicBezTo>
                    <a:cubicBezTo>
                      <a:pt x="2760980" y="5504180"/>
                      <a:pt x="2642870" y="5821680"/>
                      <a:pt x="2550160" y="5994400"/>
                    </a:cubicBezTo>
                    <a:cubicBezTo>
                      <a:pt x="2447290" y="6187440"/>
                      <a:pt x="2354580" y="6410960"/>
                      <a:pt x="2237740" y="6620510"/>
                    </a:cubicBezTo>
                    <a:cubicBezTo>
                      <a:pt x="2115820" y="6842760"/>
                      <a:pt x="1913890" y="7252970"/>
                      <a:pt x="1830070" y="7289800"/>
                    </a:cubicBezTo>
                    <a:cubicBezTo>
                      <a:pt x="1807210" y="7299960"/>
                      <a:pt x="1779270" y="7270750"/>
                      <a:pt x="1774190" y="7279640"/>
                    </a:cubicBezTo>
                    <a:cubicBezTo>
                      <a:pt x="1753870" y="7310120"/>
                      <a:pt x="2011680" y="7633970"/>
                      <a:pt x="2150110" y="7797800"/>
                    </a:cubicBezTo>
                    <a:cubicBezTo>
                      <a:pt x="2288540" y="7961630"/>
                      <a:pt x="2444750" y="8117840"/>
                      <a:pt x="2607310" y="8262620"/>
                    </a:cubicBezTo>
                    <a:cubicBezTo>
                      <a:pt x="2768600" y="8408670"/>
                      <a:pt x="2928620" y="8586470"/>
                      <a:pt x="3120390" y="8670290"/>
                    </a:cubicBezTo>
                    <a:cubicBezTo>
                      <a:pt x="3309620" y="8752840"/>
                      <a:pt x="3535680" y="8746490"/>
                      <a:pt x="3749040" y="8768080"/>
                    </a:cubicBezTo>
                    <a:cubicBezTo>
                      <a:pt x="3968750" y="8789670"/>
                      <a:pt x="4196080" y="8790940"/>
                      <a:pt x="4419600" y="8798560"/>
                    </a:cubicBezTo>
                    <a:cubicBezTo>
                      <a:pt x="4643120" y="8806180"/>
                      <a:pt x="4897120" y="8808720"/>
                      <a:pt x="5088890" y="8811260"/>
                    </a:cubicBezTo>
                    <a:cubicBezTo>
                      <a:pt x="5232400" y="8812530"/>
                      <a:pt x="5392420" y="8804910"/>
                      <a:pt x="5467350" y="8811260"/>
                    </a:cubicBezTo>
                    <a:cubicBezTo>
                      <a:pt x="5499100" y="8813800"/>
                      <a:pt x="5513070" y="8820150"/>
                      <a:pt x="5534660" y="8822690"/>
                    </a:cubicBezTo>
                    <a:cubicBezTo>
                      <a:pt x="5557520" y="8825230"/>
                      <a:pt x="5585460" y="8821420"/>
                      <a:pt x="5604510" y="8826500"/>
                    </a:cubicBezTo>
                    <a:cubicBezTo>
                      <a:pt x="5617210" y="8829040"/>
                      <a:pt x="5624830" y="8835390"/>
                      <a:pt x="5636260" y="8839200"/>
                    </a:cubicBezTo>
                    <a:cubicBezTo>
                      <a:pt x="5647690" y="8841740"/>
                      <a:pt x="5657850" y="8840470"/>
                      <a:pt x="5670550" y="8844280"/>
                    </a:cubicBezTo>
                    <a:cubicBezTo>
                      <a:pt x="5688330" y="8850630"/>
                      <a:pt x="5709920" y="8867140"/>
                      <a:pt x="5731510" y="8876030"/>
                    </a:cubicBezTo>
                    <a:cubicBezTo>
                      <a:pt x="5751830" y="8886190"/>
                      <a:pt x="5778500" y="8892540"/>
                      <a:pt x="5795010" y="8901430"/>
                    </a:cubicBezTo>
                    <a:cubicBezTo>
                      <a:pt x="5806440" y="8909050"/>
                      <a:pt x="5811520" y="8917940"/>
                      <a:pt x="5821680" y="8924290"/>
                    </a:cubicBezTo>
                    <a:cubicBezTo>
                      <a:pt x="5830570" y="8930640"/>
                      <a:pt x="5840730" y="8931910"/>
                      <a:pt x="5852160" y="8940800"/>
                    </a:cubicBezTo>
                    <a:cubicBezTo>
                      <a:pt x="5866130" y="8952230"/>
                      <a:pt x="5882640" y="8975090"/>
                      <a:pt x="5899150" y="8990330"/>
                    </a:cubicBezTo>
                    <a:cubicBezTo>
                      <a:pt x="5915660" y="9006840"/>
                      <a:pt x="5939790" y="9020810"/>
                      <a:pt x="5951220" y="9034780"/>
                    </a:cubicBezTo>
                    <a:cubicBezTo>
                      <a:pt x="5960110" y="9044940"/>
                      <a:pt x="5962650" y="9055100"/>
                      <a:pt x="5969000" y="9065260"/>
                    </a:cubicBezTo>
                    <a:cubicBezTo>
                      <a:pt x="5976620" y="9074150"/>
                      <a:pt x="5985510" y="9079230"/>
                      <a:pt x="5993130" y="9089390"/>
                    </a:cubicBezTo>
                    <a:cubicBezTo>
                      <a:pt x="6003290" y="9105900"/>
                      <a:pt x="6010910" y="9132570"/>
                      <a:pt x="6022340" y="9151620"/>
                    </a:cubicBezTo>
                    <a:cubicBezTo>
                      <a:pt x="6032500" y="9171940"/>
                      <a:pt x="6050280" y="9193530"/>
                      <a:pt x="6057900" y="9211310"/>
                    </a:cubicBezTo>
                    <a:cubicBezTo>
                      <a:pt x="6061710" y="9224010"/>
                      <a:pt x="6061710" y="9234170"/>
                      <a:pt x="6064250" y="9244330"/>
                    </a:cubicBezTo>
                    <a:cubicBezTo>
                      <a:pt x="6068060" y="9255760"/>
                      <a:pt x="6075680" y="9263380"/>
                      <a:pt x="6079490" y="9276080"/>
                    </a:cubicBezTo>
                    <a:cubicBezTo>
                      <a:pt x="6084570" y="9293860"/>
                      <a:pt x="6083300" y="9321800"/>
                      <a:pt x="6087110" y="9344660"/>
                    </a:cubicBezTo>
                    <a:cubicBezTo>
                      <a:pt x="6090920" y="9367520"/>
                      <a:pt x="6099810" y="9392920"/>
                      <a:pt x="6101080" y="9411970"/>
                    </a:cubicBezTo>
                    <a:cubicBezTo>
                      <a:pt x="6102350" y="9424670"/>
                      <a:pt x="6097270" y="9434830"/>
                      <a:pt x="6097270" y="9446260"/>
                    </a:cubicBezTo>
                    <a:cubicBezTo>
                      <a:pt x="6097270" y="9457690"/>
                      <a:pt x="6102350" y="9467850"/>
                      <a:pt x="6101080" y="9480550"/>
                    </a:cubicBezTo>
                    <a:cubicBezTo>
                      <a:pt x="6099810" y="9499600"/>
                      <a:pt x="6090920" y="9525000"/>
                      <a:pt x="6087110" y="9547860"/>
                    </a:cubicBezTo>
                    <a:cubicBezTo>
                      <a:pt x="6083300" y="9570720"/>
                      <a:pt x="6084570" y="9598660"/>
                      <a:pt x="6079490" y="9616440"/>
                    </a:cubicBezTo>
                    <a:cubicBezTo>
                      <a:pt x="6075680" y="9629140"/>
                      <a:pt x="6068060" y="9636760"/>
                      <a:pt x="6064250" y="9646920"/>
                    </a:cubicBezTo>
                    <a:cubicBezTo>
                      <a:pt x="6060440" y="9658350"/>
                      <a:pt x="6061710" y="9668510"/>
                      <a:pt x="6056630" y="9681210"/>
                    </a:cubicBezTo>
                    <a:cubicBezTo>
                      <a:pt x="6050280" y="9698990"/>
                      <a:pt x="6032500" y="9719310"/>
                      <a:pt x="6022340" y="9739630"/>
                    </a:cubicBezTo>
                    <a:cubicBezTo>
                      <a:pt x="6010910" y="9759950"/>
                      <a:pt x="6003290" y="9786620"/>
                      <a:pt x="5993130" y="9803130"/>
                    </a:cubicBezTo>
                    <a:cubicBezTo>
                      <a:pt x="5985510" y="9813290"/>
                      <a:pt x="5976620" y="9818370"/>
                      <a:pt x="5969000" y="9827260"/>
                    </a:cubicBezTo>
                    <a:cubicBezTo>
                      <a:pt x="5962650" y="9836150"/>
                      <a:pt x="5960110" y="9847580"/>
                      <a:pt x="5951220" y="9857740"/>
                    </a:cubicBezTo>
                    <a:cubicBezTo>
                      <a:pt x="5939790" y="9871710"/>
                      <a:pt x="5915660" y="9885680"/>
                      <a:pt x="5899150" y="9902190"/>
                    </a:cubicBezTo>
                    <a:cubicBezTo>
                      <a:pt x="5882640" y="9917430"/>
                      <a:pt x="5866130" y="9940290"/>
                      <a:pt x="5850890" y="9951720"/>
                    </a:cubicBezTo>
                    <a:cubicBezTo>
                      <a:pt x="5840730" y="9959340"/>
                      <a:pt x="5830570" y="9961880"/>
                      <a:pt x="5820410" y="9968230"/>
                    </a:cubicBezTo>
                    <a:cubicBezTo>
                      <a:pt x="5811520" y="9974580"/>
                      <a:pt x="5806440" y="9983470"/>
                      <a:pt x="5795010" y="9989820"/>
                    </a:cubicBezTo>
                    <a:cubicBezTo>
                      <a:pt x="5778500" y="9999980"/>
                      <a:pt x="5751830" y="10006330"/>
                      <a:pt x="5730240" y="10015220"/>
                    </a:cubicBezTo>
                    <a:cubicBezTo>
                      <a:pt x="5709920" y="10025380"/>
                      <a:pt x="5688330" y="10041890"/>
                      <a:pt x="5670550" y="10048240"/>
                    </a:cubicBezTo>
                    <a:cubicBezTo>
                      <a:pt x="5657850" y="10052050"/>
                      <a:pt x="5646420" y="10050780"/>
                      <a:pt x="5636260" y="10053320"/>
                    </a:cubicBezTo>
                    <a:cubicBezTo>
                      <a:pt x="5624830" y="10057130"/>
                      <a:pt x="5617210" y="10063480"/>
                      <a:pt x="5603240" y="10066020"/>
                    </a:cubicBezTo>
                    <a:cubicBezTo>
                      <a:pt x="5585460" y="10069830"/>
                      <a:pt x="5557520" y="10067290"/>
                      <a:pt x="5534660" y="10069830"/>
                    </a:cubicBezTo>
                    <a:cubicBezTo>
                      <a:pt x="5511800" y="10072370"/>
                      <a:pt x="5467350" y="10081260"/>
                      <a:pt x="5467350" y="10081260"/>
                    </a:cubicBezTo>
                    <a:cubicBezTo>
                      <a:pt x="5467350" y="10081260"/>
                      <a:pt x="5120640" y="10083800"/>
                      <a:pt x="4933950" y="10081260"/>
                    </a:cubicBezTo>
                    <a:cubicBezTo>
                      <a:pt x="4724400" y="10078720"/>
                      <a:pt x="4489450" y="10072370"/>
                      <a:pt x="4271010" y="10064750"/>
                    </a:cubicBezTo>
                    <a:cubicBezTo>
                      <a:pt x="4056380" y="10055860"/>
                      <a:pt x="3846830" y="10052050"/>
                      <a:pt x="3634740" y="10033000"/>
                    </a:cubicBezTo>
                    <a:cubicBezTo>
                      <a:pt x="3420110" y="10013950"/>
                      <a:pt x="3200400" y="10005060"/>
                      <a:pt x="2989580" y="9951720"/>
                    </a:cubicBezTo>
                    <a:cubicBezTo>
                      <a:pt x="2773680" y="9897110"/>
                      <a:pt x="2545080" y="9818370"/>
                      <a:pt x="2353310" y="9706610"/>
                    </a:cubicBezTo>
                    <a:cubicBezTo>
                      <a:pt x="2165350" y="9596120"/>
                      <a:pt x="2014220" y="9436100"/>
                      <a:pt x="1847850" y="9288780"/>
                    </a:cubicBezTo>
                    <a:cubicBezTo>
                      <a:pt x="1675130" y="9133840"/>
                      <a:pt x="1493520" y="8968740"/>
                      <a:pt x="1337310" y="8796020"/>
                    </a:cubicBezTo>
                    <a:cubicBezTo>
                      <a:pt x="1186180" y="8630920"/>
                      <a:pt x="1050290" y="8456930"/>
                      <a:pt x="923290" y="8276590"/>
                    </a:cubicBezTo>
                    <a:cubicBezTo>
                      <a:pt x="798830" y="8097520"/>
                      <a:pt x="687070" y="7908290"/>
                      <a:pt x="581660" y="7719060"/>
                    </a:cubicBezTo>
                    <a:cubicBezTo>
                      <a:pt x="477520" y="7532370"/>
                      <a:pt x="383540" y="7345680"/>
                      <a:pt x="295910" y="7148830"/>
                    </a:cubicBezTo>
                    <a:cubicBezTo>
                      <a:pt x="207010" y="6948170"/>
                      <a:pt x="104140" y="6739890"/>
                      <a:pt x="54610" y="6525260"/>
                    </a:cubicBezTo>
                    <a:cubicBezTo>
                      <a:pt x="5080" y="6310630"/>
                      <a:pt x="0" y="5861050"/>
                      <a:pt x="0" y="5861050"/>
                    </a:cubicBezTo>
                    <a:moveTo>
                      <a:pt x="3426460" y="1978660"/>
                    </a:moveTo>
                    <a:cubicBezTo>
                      <a:pt x="3836670" y="2382520"/>
                      <a:pt x="4109720" y="1943100"/>
                      <a:pt x="4329430" y="1762760"/>
                    </a:cubicBezTo>
                    <a:cubicBezTo>
                      <a:pt x="4531360" y="1595120"/>
                      <a:pt x="4959350" y="1356360"/>
                      <a:pt x="4940300" y="1311910"/>
                    </a:cubicBezTo>
                    <a:cubicBezTo>
                      <a:pt x="4926330" y="1280160"/>
                      <a:pt x="4702810" y="1334770"/>
                      <a:pt x="4564380" y="1375410"/>
                    </a:cubicBezTo>
                    <a:cubicBezTo>
                      <a:pt x="4381500" y="1430020"/>
                      <a:pt x="4142740" y="1540510"/>
                      <a:pt x="3949700" y="1643380"/>
                    </a:cubicBezTo>
                    <a:cubicBezTo>
                      <a:pt x="3764280" y="1742440"/>
                      <a:pt x="3426460" y="1978660"/>
                      <a:pt x="3426460" y="1978660"/>
                    </a:cubicBezTo>
                  </a:path>
                </a:pathLst>
              </a:custGeom>
              <a:solidFill>
                <a:srgbClr val="FFEC00"/>
              </a:solidFill>
              <a:ln cap="sq">
                <a:noFill/>
                <a:prstDash val="solid"/>
                <a:miter/>
              </a:ln>
            </p:spPr>
          </p:sp>
        </p:grpSp>
        <p:grpSp>
          <p:nvGrpSpPr>
            <p:cNvPr name="Group 6" id="6"/>
            <p:cNvGrpSpPr/>
            <p:nvPr/>
          </p:nvGrpSpPr>
          <p:grpSpPr>
            <a:xfrm rot="0">
              <a:off x="1849904" y="1146812"/>
              <a:ext cx="8717581" cy="9038836"/>
              <a:chOff x="0" y="0"/>
              <a:chExt cx="11648440" cy="12077700"/>
            </a:xfrm>
          </p:grpSpPr>
          <p:sp>
            <p:nvSpPr>
              <p:cNvPr name="Freeform 7" id="7"/>
              <p:cNvSpPr/>
              <p:nvPr/>
            </p:nvSpPr>
            <p:spPr>
              <a:xfrm flipH="false" flipV="false" rot="0">
                <a:off x="50800" y="50760"/>
                <a:ext cx="11552715" cy="11979633"/>
              </a:xfrm>
              <a:custGeom>
                <a:avLst/>
                <a:gdLst/>
                <a:ahLst/>
                <a:cxnLst/>
                <a:rect r="r" b="b" t="t" l="l"/>
                <a:pathLst>
                  <a:path h="11979633" w="11552715">
                    <a:moveTo>
                      <a:pt x="0" y="6637060"/>
                    </a:moveTo>
                    <a:cubicBezTo>
                      <a:pt x="163830" y="5692180"/>
                      <a:pt x="299720" y="5464850"/>
                      <a:pt x="416560" y="5264190"/>
                    </a:cubicBezTo>
                    <a:cubicBezTo>
                      <a:pt x="521970" y="5081310"/>
                      <a:pt x="715010" y="4900970"/>
                      <a:pt x="759460" y="4762540"/>
                    </a:cubicBezTo>
                    <a:cubicBezTo>
                      <a:pt x="786130" y="4678720"/>
                      <a:pt x="756920" y="4638080"/>
                      <a:pt x="764540" y="4542830"/>
                    </a:cubicBezTo>
                    <a:cubicBezTo>
                      <a:pt x="777240" y="4358680"/>
                      <a:pt x="814070" y="4001810"/>
                      <a:pt x="861060" y="3745270"/>
                    </a:cubicBezTo>
                    <a:cubicBezTo>
                      <a:pt x="906780" y="3500160"/>
                      <a:pt x="965200" y="3267750"/>
                      <a:pt x="1035050" y="3035340"/>
                    </a:cubicBezTo>
                    <a:cubicBezTo>
                      <a:pt x="1104900" y="2804200"/>
                      <a:pt x="1177290" y="2589570"/>
                      <a:pt x="1278890" y="2357160"/>
                    </a:cubicBezTo>
                    <a:cubicBezTo>
                      <a:pt x="1394460" y="2094270"/>
                      <a:pt x="1548130" y="1793280"/>
                      <a:pt x="1705610" y="1541820"/>
                    </a:cubicBezTo>
                    <a:cubicBezTo>
                      <a:pt x="1854200" y="1304330"/>
                      <a:pt x="2019300" y="1080810"/>
                      <a:pt x="2192020" y="883960"/>
                    </a:cubicBezTo>
                    <a:cubicBezTo>
                      <a:pt x="2353310" y="699810"/>
                      <a:pt x="2523490" y="537250"/>
                      <a:pt x="2705100" y="388660"/>
                    </a:cubicBezTo>
                    <a:cubicBezTo>
                      <a:pt x="2882900" y="242610"/>
                      <a:pt x="3051810" y="3850"/>
                      <a:pt x="3266440" y="40"/>
                    </a:cubicBezTo>
                    <a:cubicBezTo>
                      <a:pt x="3550920" y="-5040"/>
                      <a:pt x="4218940" y="472480"/>
                      <a:pt x="4265930" y="641390"/>
                    </a:cubicBezTo>
                    <a:cubicBezTo>
                      <a:pt x="4286250" y="711240"/>
                      <a:pt x="4150360" y="796330"/>
                      <a:pt x="4175760" y="829350"/>
                    </a:cubicBezTo>
                    <a:cubicBezTo>
                      <a:pt x="4222750" y="889040"/>
                      <a:pt x="4751070" y="618530"/>
                      <a:pt x="4900930" y="688380"/>
                    </a:cubicBezTo>
                    <a:cubicBezTo>
                      <a:pt x="5007610" y="737910"/>
                      <a:pt x="5039360" y="979210"/>
                      <a:pt x="5082540" y="1014770"/>
                    </a:cubicBezTo>
                    <a:cubicBezTo>
                      <a:pt x="5096510" y="1026200"/>
                      <a:pt x="5104130" y="1021120"/>
                      <a:pt x="5119370" y="1026200"/>
                    </a:cubicBezTo>
                    <a:cubicBezTo>
                      <a:pt x="5138420" y="1032550"/>
                      <a:pt x="5190490" y="1047790"/>
                      <a:pt x="5191760" y="1047790"/>
                    </a:cubicBezTo>
                    <a:cubicBezTo>
                      <a:pt x="5193030" y="1049060"/>
                      <a:pt x="5212080" y="1073190"/>
                      <a:pt x="5228590" y="1070650"/>
                    </a:cubicBezTo>
                    <a:cubicBezTo>
                      <a:pt x="5275580" y="1063030"/>
                      <a:pt x="5364480" y="890310"/>
                      <a:pt x="5468620" y="802680"/>
                    </a:cubicBezTo>
                    <a:cubicBezTo>
                      <a:pt x="5608320" y="683300"/>
                      <a:pt x="5824220" y="549950"/>
                      <a:pt x="6018530" y="452160"/>
                    </a:cubicBezTo>
                    <a:cubicBezTo>
                      <a:pt x="6217920" y="351830"/>
                      <a:pt x="6441440" y="261660"/>
                      <a:pt x="6652260" y="210860"/>
                    </a:cubicBezTo>
                    <a:cubicBezTo>
                      <a:pt x="6847840" y="162600"/>
                      <a:pt x="7085330" y="186730"/>
                      <a:pt x="7236460" y="142280"/>
                    </a:cubicBezTo>
                    <a:cubicBezTo>
                      <a:pt x="7340600" y="110530"/>
                      <a:pt x="7420610" y="6390"/>
                      <a:pt x="7487920" y="16550"/>
                    </a:cubicBezTo>
                    <a:cubicBezTo>
                      <a:pt x="7542530" y="25440"/>
                      <a:pt x="7556500" y="119420"/>
                      <a:pt x="7620000" y="149900"/>
                    </a:cubicBezTo>
                    <a:cubicBezTo>
                      <a:pt x="7717790" y="195620"/>
                      <a:pt x="7894320" y="162600"/>
                      <a:pt x="8049260" y="193080"/>
                    </a:cubicBezTo>
                    <a:cubicBezTo>
                      <a:pt x="8242300" y="231180"/>
                      <a:pt x="8479790" y="301030"/>
                      <a:pt x="8686800" y="381040"/>
                    </a:cubicBezTo>
                    <a:cubicBezTo>
                      <a:pt x="8897620" y="463590"/>
                      <a:pt x="9112250" y="562650"/>
                      <a:pt x="9301480" y="684570"/>
                    </a:cubicBezTo>
                    <a:cubicBezTo>
                      <a:pt x="9484360" y="801410"/>
                      <a:pt x="9650730" y="942380"/>
                      <a:pt x="9805670" y="1094780"/>
                    </a:cubicBezTo>
                    <a:cubicBezTo>
                      <a:pt x="9961880" y="1249720"/>
                      <a:pt x="10160000" y="1499910"/>
                      <a:pt x="10233660" y="1606590"/>
                    </a:cubicBezTo>
                    <a:cubicBezTo>
                      <a:pt x="10264140" y="1649770"/>
                      <a:pt x="10253980" y="1667550"/>
                      <a:pt x="10290810" y="1704380"/>
                    </a:cubicBezTo>
                    <a:cubicBezTo>
                      <a:pt x="10377170" y="1795820"/>
                      <a:pt x="10680700" y="1910120"/>
                      <a:pt x="10852150" y="2061250"/>
                    </a:cubicBezTo>
                    <a:cubicBezTo>
                      <a:pt x="11040110" y="2226350"/>
                      <a:pt x="11240770" y="2457490"/>
                      <a:pt x="11357610" y="2673390"/>
                    </a:cubicBezTo>
                    <a:cubicBezTo>
                      <a:pt x="11461750" y="2866430"/>
                      <a:pt x="11523980" y="3068360"/>
                      <a:pt x="11545570" y="3282990"/>
                    </a:cubicBezTo>
                    <a:cubicBezTo>
                      <a:pt x="11569700" y="3512860"/>
                      <a:pt x="11529060" y="3874810"/>
                      <a:pt x="11478260" y="4010700"/>
                    </a:cubicBezTo>
                    <a:cubicBezTo>
                      <a:pt x="11455400" y="4071660"/>
                      <a:pt x="11396980" y="4103410"/>
                      <a:pt x="11393170" y="4128810"/>
                    </a:cubicBezTo>
                    <a:cubicBezTo>
                      <a:pt x="11390630" y="4140240"/>
                      <a:pt x="11399520" y="4154210"/>
                      <a:pt x="11399520" y="4154210"/>
                    </a:cubicBezTo>
                    <a:cubicBezTo>
                      <a:pt x="11400790" y="4155480"/>
                      <a:pt x="11402060" y="4205010"/>
                      <a:pt x="11403330" y="4230410"/>
                    </a:cubicBezTo>
                    <a:cubicBezTo>
                      <a:pt x="11404600" y="4255810"/>
                      <a:pt x="11407140" y="4306610"/>
                      <a:pt x="11407140" y="4306610"/>
                    </a:cubicBezTo>
                    <a:cubicBezTo>
                      <a:pt x="11405870" y="4307880"/>
                      <a:pt x="11403330" y="4314230"/>
                      <a:pt x="11403330" y="4321850"/>
                    </a:cubicBezTo>
                    <a:cubicBezTo>
                      <a:pt x="11405870" y="4356140"/>
                      <a:pt x="11473180" y="4480600"/>
                      <a:pt x="11490960" y="4592360"/>
                    </a:cubicBezTo>
                    <a:cubicBezTo>
                      <a:pt x="11517630" y="4766350"/>
                      <a:pt x="11534140" y="5058450"/>
                      <a:pt x="11489690" y="5275620"/>
                    </a:cubicBezTo>
                    <a:cubicBezTo>
                      <a:pt x="11445240" y="5491520"/>
                      <a:pt x="11341100" y="5703610"/>
                      <a:pt x="11225530" y="5891570"/>
                    </a:cubicBezTo>
                    <a:cubicBezTo>
                      <a:pt x="11109960" y="6079530"/>
                      <a:pt x="10949940" y="6245900"/>
                      <a:pt x="10793730" y="6403380"/>
                    </a:cubicBezTo>
                    <a:cubicBezTo>
                      <a:pt x="10636250" y="6559590"/>
                      <a:pt x="10287000" y="6832640"/>
                      <a:pt x="10285730" y="6835179"/>
                    </a:cubicBezTo>
                    <a:cubicBezTo>
                      <a:pt x="10285730" y="6836450"/>
                      <a:pt x="10269220" y="6859310"/>
                      <a:pt x="10255250" y="6884710"/>
                    </a:cubicBezTo>
                    <a:cubicBezTo>
                      <a:pt x="10214610" y="6960910"/>
                      <a:pt x="10116820" y="7202210"/>
                      <a:pt x="10034270" y="7368579"/>
                    </a:cubicBezTo>
                    <a:cubicBezTo>
                      <a:pt x="9944100" y="7552729"/>
                      <a:pt x="9845040" y="7755929"/>
                      <a:pt x="9729470" y="7937540"/>
                    </a:cubicBezTo>
                    <a:cubicBezTo>
                      <a:pt x="9613900" y="8120420"/>
                      <a:pt x="9502140" y="8326160"/>
                      <a:pt x="9340850" y="8459510"/>
                    </a:cubicBezTo>
                    <a:cubicBezTo>
                      <a:pt x="9180830" y="8591590"/>
                      <a:pt x="8769350" y="8733829"/>
                      <a:pt x="8765540" y="8736370"/>
                    </a:cubicBezTo>
                    <a:cubicBezTo>
                      <a:pt x="8765540" y="8736370"/>
                      <a:pt x="8726170" y="8750340"/>
                      <a:pt x="8716010" y="8766850"/>
                    </a:cubicBezTo>
                    <a:cubicBezTo>
                      <a:pt x="8700770" y="8789710"/>
                      <a:pt x="8712200" y="8821460"/>
                      <a:pt x="8700770" y="8869720"/>
                    </a:cubicBezTo>
                    <a:cubicBezTo>
                      <a:pt x="8670290" y="8995450"/>
                      <a:pt x="8563610" y="9314220"/>
                      <a:pt x="8482330" y="9527579"/>
                    </a:cubicBezTo>
                    <a:cubicBezTo>
                      <a:pt x="8404860" y="9735860"/>
                      <a:pt x="8323580" y="9939060"/>
                      <a:pt x="8225790" y="10133370"/>
                    </a:cubicBezTo>
                    <a:cubicBezTo>
                      <a:pt x="8128000" y="10325140"/>
                      <a:pt x="8022590" y="10516910"/>
                      <a:pt x="7893050" y="10687090"/>
                    </a:cubicBezTo>
                    <a:cubicBezTo>
                      <a:pt x="7764780" y="10857270"/>
                      <a:pt x="7602220" y="11004590"/>
                      <a:pt x="7451090" y="11156990"/>
                    </a:cubicBezTo>
                    <a:cubicBezTo>
                      <a:pt x="7299960" y="11309390"/>
                      <a:pt x="7096760" y="11485920"/>
                      <a:pt x="6986270" y="11600220"/>
                    </a:cubicBezTo>
                    <a:cubicBezTo>
                      <a:pt x="6921500" y="11667529"/>
                      <a:pt x="6885940" y="11719600"/>
                      <a:pt x="6837680" y="11767860"/>
                    </a:cubicBezTo>
                    <a:cubicBezTo>
                      <a:pt x="6798310" y="11805960"/>
                      <a:pt x="6764020" y="11840250"/>
                      <a:pt x="6722110" y="11868190"/>
                    </a:cubicBezTo>
                    <a:cubicBezTo>
                      <a:pt x="6681470" y="11897400"/>
                      <a:pt x="6634480" y="11921529"/>
                      <a:pt x="6587490" y="11939310"/>
                    </a:cubicBezTo>
                    <a:cubicBezTo>
                      <a:pt x="6539230" y="11957090"/>
                      <a:pt x="6488430" y="11969790"/>
                      <a:pt x="6437630" y="11974870"/>
                    </a:cubicBezTo>
                    <a:cubicBezTo>
                      <a:pt x="6388100" y="11981220"/>
                      <a:pt x="6334760" y="11981220"/>
                      <a:pt x="6285230" y="11974870"/>
                    </a:cubicBezTo>
                    <a:cubicBezTo>
                      <a:pt x="6234430" y="11968520"/>
                      <a:pt x="6183630" y="11955820"/>
                      <a:pt x="6136640" y="11938040"/>
                    </a:cubicBezTo>
                    <a:cubicBezTo>
                      <a:pt x="6089650" y="11920260"/>
                      <a:pt x="6042660" y="11894860"/>
                      <a:pt x="6000750" y="11865650"/>
                    </a:cubicBezTo>
                    <a:cubicBezTo>
                      <a:pt x="5960110" y="11837710"/>
                      <a:pt x="5920740" y="11802150"/>
                      <a:pt x="5886450" y="11764050"/>
                    </a:cubicBezTo>
                    <a:cubicBezTo>
                      <a:pt x="5853430" y="11725950"/>
                      <a:pt x="5824220" y="11682770"/>
                      <a:pt x="5800090" y="11638320"/>
                    </a:cubicBezTo>
                    <a:cubicBezTo>
                      <a:pt x="5777230" y="11593870"/>
                      <a:pt x="5758180" y="11544340"/>
                      <a:pt x="5746750" y="11494810"/>
                    </a:cubicBezTo>
                    <a:cubicBezTo>
                      <a:pt x="5734050" y="11445279"/>
                      <a:pt x="5728970" y="11393210"/>
                      <a:pt x="5728970" y="11342410"/>
                    </a:cubicBezTo>
                    <a:cubicBezTo>
                      <a:pt x="5728970" y="11291610"/>
                      <a:pt x="5735320" y="11239540"/>
                      <a:pt x="5748020" y="11191279"/>
                    </a:cubicBezTo>
                    <a:cubicBezTo>
                      <a:pt x="5759450" y="11141750"/>
                      <a:pt x="5778500" y="11092220"/>
                      <a:pt x="5802630" y="11047770"/>
                    </a:cubicBezTo>
                    <a:cubicBezTo>
                      <a:pt x="5825490" y="11003320"/>
                      <a:pt x="5888990" y="10922040"/>
                      <a:pt x="5888990" y="10922040"/>
                    </a:cubicBezTo>
                    <a:cubicBezTo>
                      <a:pt x="5888990" y="10922040"/>
                      <a:pt x="5979160" y="10816629"/>
                      <a:pt x="6038850" y="10755670"/>
                    </a:cubicBezTo>
                    <a:cubicBezTo>
                      <a:pt x="6117590" y="10671850"/>
                      <a:pt x="6329680" y="10579140"/>
                      <a:pt x="6325870" y="10472460"/>
                    </a:cubicBezTo>
                    <a:cubicBezTo>
                      <a:pt x="6320790" y="10320060"/>
                      <a:pt x="5872480" y="10147340"/>
                      <a:pt x="5699760" y="9935250"/>
                    </a:cubicBezTo>
                    <a:cubicBezTo>
                      <a:pt x="5523230" y="9720620"/>
                      <a:pt x="5393690" y="9183410"/>
                      <a:pt x="5283200" y="9188490"/>
                    </a:cubicBezTo>
                    <a:cubicBezTo>
                      <a:pt x="5198110" y="9192300"/>
                      <a:pt x="5208270" y="9564410"/>
                      <a:pt x="5078730" y="9646960"/>
                    </a:cubicBezTo>
                    <a:cubicBezTo>
                      <a:pt x="4916170" y="9749829"/>
                      <a:pt x="4522470" y="9728240"/>
                      <a:pt x="4306570" y="9631720"/>
                    </a:cubicBezTo>
                    <a:cubicBezTo>
                      <a:pt x="4091940" y="9537740"/>
                      <a:pt x="3903980" y="9229129"/>
                      <a:pt x="3785870" y="9080540"/>
                    </a:cubicBezTo>
                    <a:cubicBezTo>
                      <a:pt x="3714750" y="8990370"/>
                      <a:pt x="3722370" y="8898929"/>
                      <a:pt x="3634740" y="8848129"/>
                    </a:cubicBezTo>
                    <a:cubicBezTo>
                      <a:pt x="3492500" y="8766850"/>
                      <a:pt x="3140710" y="8888770"/>
                      <a:pt x="2917190" y="8811300"/>
                    </a:cubicBezTo>
                    <a:cubicBezTo>
                      <a:pt x="2680970" y="8730020"/>
                      <a:pt x="2311400" y="8389660"/>
                      <a:pt x="2260600" y="8349020"/>
                    </a:cubicBezTo>
                    <a:cubicBezTo>
                      <a:pt x="2254250" y="8343940"/>
                      <a:pt x="2252980" y="8337590"/>
                      <a:pt x="2249170" y="8338860"/>
                    </a:cubicBezTo>
                    <a:cubicBezTo>
                      <a:pt x="2225040" y="8346479"/>
                      <a:pt x="2261870" y="8824000"/>
                      <a:pt x="2159000" y="8876070"/>
                    </a:cubicBezTo>
                    <a:cubicBezTo>
                      <a:pt x="2040890" y="8937029"/>
                      <a:pt x="1652270" y="8669060"/>
                      <a:pt x="1513840" y="8550950"/>
                    </a:cubicBezTo>
                    <a:cubicBezTo>
                      <a:pt x="1427480" y="8477289"/>
                      <a:pt x="1394460" y="8326160"/>
                      <a:pt x="1344930" y="8318540"/>
                    </a:cubicBezTo>
                    <a:cubicBezTo>
                      <a:pt x="1316990" y="8314729"/>
                      <a:pt x="1304290" y="8378229"/>
                      <a:pt x="1266190" y="8378229"/>
                    </a:cubicBezTo>
                    <a:cubicBezTo>
                      <a:pt x="1162050" y="8375690"/>
                      <a:pt x="866140" y="8083589"/>
                      <a:pt x="685800" y="7917220"/>
                    </a:cubicBezTo>
                    <a:cubicBezTo>
                      <a:pt x="508000" y="7752120"/>
                      <a:pt x="304800" y="7593370"/>
                      <a:pt x="191770" y="7383820"/>
                    </a:cubicBezTo>
                    <a:cubicBezTo>
                      <a:pt x="73660" y="7167920"/>
                      <a:pt x="0" y="6637060"/>
                      <a:pt x="0" y="6637060"/>
                    </a:cubicBezTo>
                    <a:moveTo>
                      <a:pt x="2087880" y="4136430"/>
                    </a:moveTo>
                    <a:cubicBezTo>
                      <a:pt x="2136140" y="4079280"/>
                      <a:pt x="2136140" y="4079280"/>
                      <a:pt x="2136140" y="4079280"/>
                    </a:cubicBezTo>
                    <a:cubicBezTo>
                      <a:pt x="2136140" y="4078010"/>
                      <a:pt x="2178050" y="4057690"/>
                      <a:pt x="2180590" y="4046260"/>
                    </a:cubicBezTo>
                    <a:cubicBezTo>
                      <a:pt x="2183130" y="4037370"/>
                      <a:pt x="2171700" y="4032290"/>
                      <a:pt x="2167890" y="4020860"/>
                    </a:cubicBezTo>
                    <a:cubicBezTo>
                      <a:pt x="2159000" y="3994190"/>
                      <a:pt x="2152650" y="3896400"/>
                      <a:pt x="2142490" y="3895130"/>
                    </a:cubicBezTo>
                    <a:cubicBezTo>
                      <a:pt x="2128520" y="3895130"/>
                      <a:pt x="2087880" y="4136430"/>
                      <a:pt x="2087880" y="4136430"/>
                    </a:cubicBezTo>
                    <a:moveTo>
                      <a:pt x="3418840" y="2216190"/>
                    </a:moveTo>
                    <a:cubicBezTo>
                      <a:pt x="3455670" y="2214920"/>
                      <a:pt x="3514090" y="2214920"/>
                      <a:pt x="3515360" y="2214920"/>
                    </a:cubicBezTo>
                    <a:cubicBezTo>
                      <a:pt x="3516630" y="2214920"/>
                      <a:pt x="3564890" y="2226350"/>
                      <a:pt x="3590290" y="2232700"/>
                    </a:cubicBezTo>
                    <a:cubicBezTo>
                      <a:pt x="3614420" y="2239050"/>
                      <a:pt x="3663950" y="2250480"/>
                      <a:pt x="3663950" y="2250480"/>
                    </a:cubicBezTo>
                    <a:cubicBezTo>
                      <a:pt x="3665220" y="2250480"/>
                      <a:pt x="3693160" y="2277150"/>
                      <a:pt x="3703320" y="2270800"/>
                    </a:cubicBezTo>
                    <a:cubicBezTo>
                      <a:pt x="3738880" y="2250480"/>
                      <a:pt x="3705860" y="1924090"/>
                      <a:pt x="3724910" y="1788200"/>
                    </a:cubicBezTo>
                    <a:cubicBezTo>
                      <a:pt x="3740150" y="1685330"/>
                      <a:pt x="3807460" y="1530390"/>
                      <a:pt x="3790950" y="1524040"/>
                    </a:cubicBezTo>
                    <a:cubicBezTo>
                      <a:pt x="3771900" y="1515150"/>
                      <a:pt x="3622040" y="1747560"/>
                      <a:pt x="3558540" y="1865670"/>
                    </a:cubicBezTo>
                    <a:cubicBezTo>
                      <a:pt x="3498850" y="1977430"/>
                      <a:pt x="3418840" y="2216190"/>
                      <a:pt x="3418840" y="2216190"/>
                    </a:cubicBezTo>
                    <a:moveTo>
                      <a:pt x="7297420" y="8204240"/>
                    </a:moveTo>
                    <a:cubicBezTo>
                      <a:pt x="7316470" y="8745260"/>
                      <a:pt x="7348220" y="8846860"/>
                      <a:pt x="7371080" y="8845590"/>
                    </a:cubicBezTo>
                    <a:cubicBezTo>
                      <a:pt x="7395210" y="8845590"/>
                      <a:pt x="7440930" y="8712240"/>
                      <a:pt x="7444740" y="8628420"/>
                    </a:cubicBezTo>
                    <a:cubicBezTo>
                      <a:pt x="7449820" y="8517930"/>
                      <a:pt x="7395210" y="8295679"/>
                      <a:pt x="7353300" y="8238529"/>
                    </a:cubicBezTo>
                    <a:cubicBezTo>
                      <a:pt x="7336790" y="8215670"/>
                      <a:pt x="7297420" y="8204240"/>
                      <a:pt x="7297420" y="8204240"/>
                    </a:cubicBezTo>
                    <a:moveTo>
                      <a:pt x="10053320" y="5243870"/>
                    </a:moveTo>
                    <a:cubicBezTo>
                      <a:pt x="10063480" y="5250220"/>
                      <a:pt x="10066020" y="5242600"/>
                      <a:pt x="10064750" y="5241330"/>
                    </a:cubicBezTo>
                    <a:cubicBezTo>
                      <a:pt x="10063480" y="5240060"/>
                      <a:pt x="10053320" y="5243870"/>
                      <a:pt x="10053320" y="5243870"/>
                    </a:cubicBezTo>
                  </a:path>
                </a:pathLst>
              </a:custGeom>
              <a:solidFill>
                <a:srgbClr val="FFEC00"/>
              </a:solidFill>
              <a:ln cap="sq">
                <a:noFill/>
                <a:prstDash val="solid"/>
                <a:miter/>
              </a:ln>
            </p:spPr>
          </p:sp>
        </p:grpSp>
        <p:grpSp>
          <p:nvGrpSpPr>
            <p:cNvPr name="Group 8" id="8"/>
            <p:cNvGrpSpPr/>
            <p:nvPr/>
          </p:nvGrpSpPr>
          <p:grpSpPr>
            <a:xfrm rot="0">
              <a:off x="3079794" y="7645079"/>
              <a:ext cx="3700125" cy="1528333"/>
              <a:chOff x="0" y="0"/>
              <a:chExt cx="4944110" cy="2042160"/>
            </a:xfrm>
          </p:grpSpPr>
          <p:sp>
            <p:nvSpPr>
              <p:cNvPr name="Freeform 9" id="9"/>
              <p:cNvSpPr/>
              <p:nvPr/>
            </p:nvSpPr>
            <p:spPr>
              <a:xfrm flipH="false" flipV="false" rot="0">
                <a:off x="46269" y="44490"/>
                <a:ext cx="4857898" cy="1970757"/>
              </a:xfrm>
              <a:custGeom>
                <a:avLst/>
                <a:gdLst/>
                <a:ahLst/>
                <a:cxnLst/>
                <a:rect r="r" b="b" t="t" l="l"/>
                <a:pathLst>
                  <a:path h="1970757" w="4857898">
                    <a:moveTo>
                      <a:pt x="809711" y="1280120"/>
                    </a:moveTo>
                    <a:cubicBezTo>
                      <a:pt x="672551" y="1212810"/>
                      <a:pt x="1045931" y="742910"/>
                      <a:pt x="1269451" y="634960"/>
                    </a:cubicBezTo>
                    <a:cubicBezTo>
                      <a:pt x="1466301" y="539710"/>
                      <a:pt x="1715221" y="593050"/>
                      <a:pt x="1937471" y="598130"/>
                    </a:cubicBezTo>
                    <a:cubicBezTo>
                      <a:pt x="2159721" y="603210"/>
                      <a:pt x="2342601" y="651470"/>
                      <a:pt x="2604221" y="666710"/>
                    </a:cubicBezTo>
                    <a:cubicBezTo>
                      <a:pt x="2977601" y="687030"/>
                      <a:pt x="3886921" y="523200"/>
                      <a:pt x="3964391" y="675600"/>
                    </a:cubicBezTo>
                    <a:cubicBezTo>
                      <a:pt x="4019001" y="782280"/>
                      <a:pt x="3607521" y="1228050"/>
                      <a:pt x="3579581" y="1215350"/>
                    </a:cubicBezTo>
                    <a:cubicBezTo>
                      <a:pt x="3563071" y="1207730"/>
                      <a:pt x="3599901" y="1076920"/>
                      <a:pt x="3626571" y="1014690"/>
                    </a:cubicBezTo>
                    <a:cubicBezTo>
                      <a:pt x="3651971" y="952460"/>
                      <a:pt x="3690071" y="891500"/>
                      <a:pt x="3734521" y="840700"/>
                    </a:cubicBezTo>
                    <a:cubicBezTo>
                      <a:pt x="3778971" y="789900"/>
                      <a:pt x="3834851" y="744180"/>
                      <a:pt x="3893271" y="709890"/>
                    </a:cubicBezTo>
                    <a:cubicBezTo>
                      <a:pt x="3951691" y="675600"/>
                      <a:pt x="4019001" y="650200"/>
                      <a:pt x="4085041" y="636230"/>
                    </a:cubicBezTo>
                    <a:cubicBezTo>
                      <a:pt x="4151081" y="622260"/>
                      <a:pt x="4223471" y="619720"/>
                      <a:pt x="4290781" y="628610"/>
                    </a:cubicBezTo>
                    <a:cubicBezTo>
                      <a:pt x="4356821" y="636230"/>
                      <a:pt x="4426671" y="656550"/>
                      <a:pt x="4487631" y="685760"/>
                    </a:cubicBezTo>
                    <a:cubicBezTo>
                      <a:pt x="4548591" y="714970"/>
                      <a:pt x="4607011" y="756880"/>
                      <a:pt x="4655271" y="803870"/>
                    </a:cubicBezTo>
                    <a:cubicBezTo>
                      <a:pt x="4704801" y="850860"/>
                      <a:pt x="4746711" y="909280"/>
                      <a:pt x="4778461" y="968970"/>
                    </a:cubicBezTo>
                    <a:cubicBezTo>
                      <a:pt x="4808941" y="1028660"/>
                      <a:pt x="4830531" y="1097240"/>
                      <a:pt x="4840691" y="1164550"/>
                    </a:cubicBezTo>
                    <a:cubicBezTo>
                      <a:pt x="4850851" y="1231860"/>
                      <a:pt x="4849581" y="1302980"/>
                      <a:pt x="4838151" y="1370290"/>
                    </a:cubicBezTo>
                    <a:cubicBezTo>
                      <a:pt x="4825451" y="1436330"/>
                      <a:pt x="4801321" y="1504910"/>
                      <a:pt x="4769571" y="1563330"/>
                    </a:cubicBezTo>
                    <a:cubicBezTo>
                      <a:pt x="4736551" y="1623020"/>
                      <a:pt x="4692101" y="1680170"/>
                      <a:pt x="4642571" y="1725890"/>
                    </a:cubicBezTo>
                    <a:cubicBezTo>
                      <a:pt x="4593041" y="1771610"/>
                      <a:pt x="4533351" y="1810980"/>
                      <a:pt x="4471121" y="1838920"/>
                    </a:cubicBezTo>
                    <a:cubicBezTo>
                      <a:pt x="4408891" y="1865590"/>
                      <a:pt x="4339041" y="1884640"/>
                      <a:pt x="4271731" y="1890990"/>
                    </a:cubicBezTo>
                    <a:cubicBezTo>
                      <a:pt x="4204421" y="1897340"/>
                      <a:pt x="4133301" y="1892260"/>
                      <a:pt x="4067261" y="1877020"/>
                    </a:cubicBezTo>
                    <a:cubicBezTo>
                      <a:pt x="4001221" y="1860510"/>
                      <a:pt x="3935181" y="1833840"/>
                      <a:pt x="3878031" y="1798280"/>
                    </a:cubicBezTo>
                    <a:cubicBezTo>
                      <a:pt x="3819611" y="1762720"/>
                      <a:pt x="3766271" y="1714460"/>
                      <a:pt x="3723091" y="1662390"/>
                    </a:cubicBezTo>
                    <a:cubicBezTo>
                      <a:pt x="3679911" y="1610320"/>
                      <a:pt x="3643081" y="1548090"/>
                      <a:pt x="3618951" y="1484590"/>
                    </a:cubicBezTo>
                    <a:cubicBezTo>
                      <a:pt x="3594821" y="1422360"/>
                      <a:pt x="3580851" y="1351240"/>
                      <a:pt x="3578311" y="1283930"/>
                    </a:cubicBezTo>
                    <a:cubicBezTo>
                      <a:pt x="3575771" y="1216620"/>
                      <a:pt x="3584661" y="1144230"/>
                      <a:pt x="3603711" y="1079460"/>
                    </a:cubicBezTo>
                    <a:cubicBezTo>
                      <a:pt x="3622761" y="1014690"/>
                      <a:pt x="3653241" y="949920"/>
                      <a:pt x="3692611" y="894040"/>
                    </a:cubicBezTo>
                    <a:cubicBezTo>
                      <a:pt x="3730711" y="839430"/>
                      <a:pt x="3781511" y="787360"/>
                      <a:pt x="3836121" y="747990"/>
                    </a:cubicBezTo>
                    <a:cubicBezTo>
                      <a:pt x="3889461" y="707350"/>
                      <a:pt x="3954231" y="674330"/>
                      <a:pt x="4019001" y="654010"/>
                    </a:cubicBezTo>
                    <a:cubicBezTo>
                      <a:pt x="4082501" y="633690"/>
                      <a:pt x="4153621" y="622260"/>
                      <a:pt x="4222201" y="623530"/>
                    </a:cubicBezTo>
                    <a:cubicBezTo>
                      <a:pt x="4289511" y="624800"/>
                      <a:pt x="4360631" y="637500"/>
                      <a:pt x="4424131" y="659090"/>
                    </a:cubicBezTo>
                    <a:cubicBezTo>
                      <a:pt x="4487631" y="681950"/>
                      <a:pt x="4551131" y="716240"/>
                      <a:pt x="4604471" y="758150"/>
                    </a:cubicBezTo>
                    <a:cubicBezTo>
                      <a:pt x="4657811" y="800060"/>
                      <a:pt x="4706071" y="853400"/>
                      <a:pt x="4742901" y="909280"/>
                    </a:cubicBezTo>
                    <a:cubicBezTo>
                      <a:pt x="4781001" y="966430"/>
                      <a:pt x="4810211" y="1032470"/>
                      <a:pt x="4826721" y="1097240"/>
                    </a:cubicBezTo>
                    <a:cubicBezTo>
                      <a:pt x="4844501" y="1163280"/>
                      <a:pt x="4874981" y="1222970"/>
                      <a:pt x="4845771" y="1301710"/>
                    </a:cubicBezTo>
                    <a:cubicBezTo>
                      <a:pt x="4787351" y="1464270"/>
                      <a:pt x="4457151" y="1822410"/>
                      <a:pt x="4219661" y="1924010"/>
                    </a:cubicBezTo>
                    <a:cubicBezTo>
                      <a:pt x="4008841" y="2015450"/>
                      <a:pt x="3791671" y="1944330"/>
                      <a:pt x="3521161" y="1945600"/>
                    </a:cubicBezTo>
                    <a:cubicBezTo>
                      <a:pt x="3143971" y="1948140"/>
                      <a:pt x="2549611" y="1964650"/>
                      <a:pt x="2171151" y="1924010"/>
                    </a:cubicBezTo>
                    <a:cubicBezTo>
                      <a:pt x="1894291" y="1894800"/>
                      <a:pt x="1679661" y="1851620"/>
                      <a:pt x="1456141" y="1781770"/>
                    </a:cubicBezTo>
                    <a:cubicBezTo>
                      <a:pt x="1245321" y="1715730"/>
                      <a:pt x="1054821" y="1624290"/>
                      <a:pt x="864321" y="1523960"/>
                    </a:cubicBezTo>
                    <a:cubicBezTo>
                      <a:pt x="671281" y="1424900"/>
                      <a:pt x="449031" y="1334730"/>
                      <a:pt x="305521" y="1182330"/>
                    </a:cubicBezTo>
                    <a:cubicBezTo>
                      <a:pt x="163281" y="1032470"/>
                      <a:pt x="-32299" y="800060"/>
                      <a:pt x="4531" y="622260"/>
                    </a:cubicBezTo>
                    <a:cubicBezTo>
                      <a:pt x="48981" y="402550"/>
                      <a:pt x="625561" y="53300"/>
                      <a:pt x="774151" y="6310"/>
                    </a:cubicBezTo>
                    <a:cubicBezTo>
                      <a:pt x="823681" y="-8930"/>
                      <a:pt x="845271" y="7580"/>
                      <a:pt x="885911" y="12660"/>
                    </a:cubicBezTo>
                    <a:cubicBezTo>
                      <a:pt x="932901" y="19010"/>
                      <a:pt x="987511" y="25360"/>
                      <a:pt x="1037041" y="40600"/>
                    </a:cubicBezTo>
                    <a:cubicBezTo>
                      <a:pt x="1085301" y="55840"/>
                      <a:pt x="1132291" y="77430"/>
                      <a:pt x="1175471" y="102830"/>
                    </a:cubicBezTo>
                    <a:cubicBezTo>
                      <a:pt x="1219921" y="129500"/>
                      <a:pt x="1260561" y="161250"/>
                      <a:pt x="1296121" y="198080"/>
                    </a:cubicBezTo>
                    <a:cubicBezTo>
                      <a:pt x="1332951" y="233640"/>
                      <a:pt x="1364701" y="274280"/>
                      <a:pt x="1391371" y="317460"/>
                    </a:cubicBezTo>
                    <a:cubicBezTo>
                      <a:pt x="1418041" y="361910"/>
                      <a:pt x="1439631" y="408900"/>
                      <a:pt x="1453601" y="457160"/>
                    </a:cubicBezTo>
                    <a:cubicBezTo>
                      <a:pt x="1468841" y="505420"/>
                      <a:pt x="1479001" y="557490"/>
                      <a:pt x="1481541" y="608290"/>
                    </a:cubicBezTo>
                    <a:cubicBezTo>
                      <a:pt x="1485351" y="659090"/>
                      <a:pt x="1481541" y="711160"/>
                      <a:pt x="1472651" y="760690"/>
                    </a:cubicBezTo>
                    <a:cubicBezTo>
                      <a:pt x="1463761" y="810220"/>
                      <a:pt x="1448521" y="861020"/>
                      <a:pt x="1426931" y="906740"/>
                    </a:cubicBezTo>
                    <a:cubicBezTo>
                      <a:pt x="1406611" y="953730"/>
                      <a:pt x="1379941" y="998180"/>
                      <a:pt x="1348191" y="1037550"/>
                    </a:cubicBezTo>
                    <a:cubicBezTo>
                      <a:pt x="1316441" y="1078190"/>
                      <a:pt x="1279611" y="1115020"/>
                      <a:pt x="1240241" y="1146770"/>
                    </a:cubicBezTo>
                    <a:cubicBezTo>
                      <a:pt x="1199601" y="1177250"/>
                      <a:pt x="1155151" y="1205190"/>
                      <a:pt x="1109431" y="1225510"/>
                    </a:cubicBezTo>
                    <a:cubicBezTo>
                      <a:pt x="1062441" y="1247100"/>
                      <a:pt x="1012911" y="1262340"/>
                      <a:pt x="963381" y="1271230"/>
                    </a:cubicBezTo>
                    <a:cubicBezTo>
                      <a:pt x="912581" y="1280120"/>
                      <a:pt x="809711" y="1280120"/>
                      <a:pt x="809711" y="1280120"/>
                    </a:cubicBezTo>
                  </a:path>
                </a:pathLst>
              </a:custGeom>
              <a:solidFill>
                <a:srgbClr val="FFEC00"/>
              </a:solidFill>
              <a:ln cap="sq">
                <a:noFill/>
                <a:prstDash val="solid"/>
                <a:miter/>
              </a:ln>
            </p:spPr>
          </p:sp>
        </p:grpSp>
        <p:grpSp>
          <p:nvGrpSpPr>
            <p:cNvPr name="Group 10" id="10"/>
            <p:cNvGrpSpPr/>
            <p:nvPr/>
          </p:nvGrpSpPr>
          <p:grpSpPr>
            <a:xfrm rot="0">
              <a:off x="5949220" y="8288538"/>
              <a:ext cx="1167160" cy="2052985"/>
              <a:chOff x="0" y="0"/>
              <a:chExt cx="1559560" cy="2743200"/>
            </a:xfrm>
          </p:grpSpPr>
          <p:sp>
            <p:nvSpPr>
              <p:cNvPr name="Freeform 11" id="11"/>
              <p:cNvSpPr/>
              <p:nvPr/>
            </p:nvSpPr>
            <p:spPr>
              <a:xfrm flipH="false" flipV="false" rot="0">
                <a:off x="50800" y="48126"/>
                <a:ext cx="1459304" cy="2647938"/>
              </a:xfrm>
              <a:custGeom>
                <a:avLst/>
                <a:gdLst/>
                <a:ahLst/>
                <a:cxnLst/>
                <a:rect r="r" b="b" t="t" l="l"/>
                <a:pathLst>
                  <a:path h="2647938" w="1459304">
                    <a:moveTo>
                      <a:pt x="17780" y="1864494"/>
                    </a:moveTo>
                    <a:cubicBezTo>
                      <a:pt x="100330" y="1484764"/>
                      <a:pt x="134620" y="1202824"/>
                      <a:pt x="156210" y="1005974"/>
                    </a:cubicBezTo>
                    <a:cubicBezTo>
                      <a:pt x="175260" y="838334"/>
                      <a:pt x="171450" y="659264"/>
                      <a:pt x="195580" y="538614"/>
                    </a:cubicBezTo>
                    <a:cubicBezTo>
                      <a:pt x="212090" y="458604"/>
                      <a:pt x="228600" y="402724"/>
                      <a:pt x="260350" y="343034"/>
                    </a:cubicBezTo>
                    <a:cubicBezTo>
                      <a:pt x="290830" y="283344"/>
                      <a:pt x="334010" y="224924"/>
                      <a:pt x="382270" y="177934"/>
                    </a:cubicBezTo>
                    <a:cubicBezTo>
                      <a:pt x="431800" y="130944"/>
                      <a:pt x="490220" y="90304"/>
                      <a:pt x="551180" y="61094"/>
                    </a:cubicBezTo>
                    <a:cubicBezTo>
                      <a:pt x="612140" y="31884"/>
                      <a:pt x="681990" y="12834"/>
                      <a:pt x="749300" y="3944"/>
                    </a:cubicBezTo>
                    <a:cubicBezTo>
                      <a:pt x="816610" y="-3676"/>
                      <a:pt x="887730" y="134"/>
                      <a:pt x="953770" y="12834"/>
                    </a:cubicBezTo>
                    <a:cubicBezTo>
                      <a:pt x="1019810" y="26804"/>
                      <a:pt x="1087120" y="53474"/>
                      <a:pt x="1145540" y="87764"/>
                    </a:cubicBezTo>
                    <a:cubicBezTo>
                      <a:pt x="1203960" y="122054"/>
                      <a:pt x="1259840" y="167774"/>
                      <a:pt x="1304290" y="218574"/>
                    </a:cubicBezTo>
                    <a:cubicBezTo>
                      <a:pt x="1347470" y="270644"/>
                      <a:pt x="1385570" y="331604"/>
                      <a:pt x="1410970" y="393834"/>
                    </a:cubicBezTo>
                    <a:cubicBezTo>
                      <a:pt x="1436370" y="457334"/>
                      <a:pt x="1452880" y="527184"/>
                      <a:pt x="1457960" y="594494"/>
                    </a:cubicBezTo>
                    <a:cubicBezTo>
                      <a:pt x="1461770" y="661804"/>
                      <a:pt x="1454150" y="734194"/>
                      <a:pt x="1437640" y="798964"/>
                    </a:cubicBezTo>
                    <a:cubicBezTo>
                      <a:pt x="1419860" y="863734"/>
                      <a:pt x="1390650" y="929774"/>
                      <a:pt x="1352550" y="985654"/>
                    </a:cubicBezTo>
                    <a:cubicBezTo>
                      <a:pt x="1315720" y="1042804"/>
                      <a:pt x="1266190" y="1094874"/>
                      <a:pt x="1212850" y="1136784"/>
                    </a:cubicBezTo>
                    <a:cubicBezTo>
                      <a:pt x="1159510" y="1178694"/>
                      <a:pt x="1096010" y="1212984"/>
                      <a:pt x="1032510" y="1234574"/>
                    </a:cubicBezTo>
                    <a:cubicBezTo>
                      <a:pt x="967740" y="1257434"/>
                      <a:pt x="897890" y="1268864"/>
                      <a:pt x="829310" y="1270134"/>
                    </a:cubicBezTo>
                    <a:cubicBezTo>
                      <a:pt x="762000" y="1270134"/>
                      <a:pt x="690880" y="1259974"/>
                      <a:pt x="626110" y="1238384"/>
                    </a:cubicBezTo>
                    <a:cubicBezTo>
                      <a:pt x="562610" y="1218064"/>
                      <a:pt x="497840" y="1185044"/>
                      <a:pt x="444500" y="1144404"/>
                    </a:cubicBezTo>
                    <a:cubicBezTo>
                      <a:pt x="389890" y="1103764"/>
                      <a:pt x="340360" y="1051694"/>
                      <a:pt x="300990" y="995814"/>
                    </a:cubicBezTo>
                    <a:cubicBezTo>
                      <a:pt x="262890" y="941204"/>
                      <a:pt x="232410" y="875164"/>
                      <a:pt x="213360" y="810394"/>
                    </a:cubicBezTo>
                    <a:cubicBezTo>
                      <a:pt x="194310" y="745624"/>
                      <a:pt x="186690" y="674504"/>
                      <a:pt x="189230" y="605924"/>
                    </a:cubicBezTo>
                    <a:cubicBezTo>
                      <a:pt x="191770" y="538614"/>
                      <a:pt x="207010" y="468764"/>
                      <a:pt x="231140" y="405264"/>
                    </a:cubicBezTo>
                    <a:cubicBezTo>
                      <a:pt x="256540" y="343034"/>
                      <a:pt x="292100" y="280804"/>
                      <a:pt x="335280" y="228734"/>
                    </a:cubicBezTo>
                    <a:cubicBezTo>
                      <a:pt x="379730" y="176664"/>
                      <a:pt x="433070" y="129674"/>
                      <a:pt x="491490" y="94114"/>
                    </a:cubicBezTo>
                    <a:cubicBezTo>
                      <a:pt x="548640" y="58554"/>
                      <a:pt x="615950" y="30614"/>
                      <a:pt x="680720" y="16644"/>
                    </a:cubicBezTo>
                    <a:cubicBezTo>
                      <a:pt x="746760" y="1404"/>
                      <a:pt x="819150" y="-3676"/>
                      <a:pt x="886460" y="2674"/>
                    </a:cubicBezTo>
                    <a:cubicBezTo>
                      <a:pt x="953770" y="9024"/>
                      <a:pt x="1023620" y="28074"/>
                      <a:pt x="1084580" y="56014"/>
                    </a:cubicBezTo>
                    <a:cubicBezTo>
                      <a:pt x="1146810" y="83954"/>
                      <a:pt x="1206500" y="123324"/>
                      <a:pt x="1256030" y="170314"/>
                    </a:cubicBezTo>
                    <a:cubicBezTo>
                      <a:pt x="1305560" y="216034"/>
                      <a:pt x="1350010" y="273184"/>
                      <a:pt x="1381760" y="331604"/>
                    </a:cubicBezTo>
                    <a:cubicBezTo>
                      <a:pt x="1413510" y="391294"/>
                      <a:pt x="1436370" y="438284"/>
                      <a:pt x="1449070" y="525914"/>
                    </a:cubicBezTo>
                    <a:cubicBezTo>
                      <a:pt x="1474470" y="697364"/>
                      <a:pt x="1447800" y="1060584"/>
                      <a:pt x="1421130" y="1305694"/>
                    </a:cubicBezTo>
                    <a:cubicBezTo>
                      <a:pt x="1397000" y="1529214"/>
                      <a:pt x="1339850" y="1781944"/>
                      <a:pt x="1305560" y="1939424"/>
                    </a:cubicBezTo>
                    <a:cubicBezTo>
                      <a:pt x="1286510" y="2032134"/>
                      <a:pt x="1272540" y="2095634"/>
                      <a:pt x="1252220" y="2161674"/>
                    </a:cubicBezTo>
                    <a:cubicBezTo>
                      <a:pt x="1235710" y="2215014"/>
                      <a:pt x="1221740" y="2260734"/>
                      <a:pt x="1198880" y="2305184"/>
                    </a:cubicBezTo>
                    <a:cubicBezTo>
                      <a:pt x="1176020" y="2349634"/>
                      <a:pt x="1145540" y="2394084"/>
                      <a:pt x="1112520" y="2432184"/>
                    </a:cubicBezTo>
                    <a:cubicBezTo>
                      <a:pt x="1079500" y="2470284"/>
                      <a:pt x="1040130" y="2504574"/>
                      <a:pt x="998220" y="2533784"/>
                    </a:cubicBezTo>
                    <a:cubicBezTo>
                      <a:pt x="957580" y="2562994"/>
                      <a:pt x="910590" y="2587124"/>
                      <a:pt x="863600" y="2606174"/>
                    </a:cubicBezTo>
                    <a:cubicBezTo>
                      <a:pt x="816610" y="2623954"/>
                      <a:pt x="765810" y="2636654"/>
                      <a:pt x="715010" y="2643004"/>
                    </a:cubicBezTo>
                    <a:cubicBezTo>
                      <a:pt x="664210" y="2649354"/>
                      <a:pt x="612140" y="2649354"/>
                      <a:pt x="561340" y="2644274"/>
                    </a:cubicBezTo>
                    <a:cubicBezTo>
                      <a:pt x="511810" y="2637924"/>
                      <a:pt x="461010" y="2625224"/>
                      <a:pt x="412750" y="2607444"/>
                    </a:cubicBezTo>
                    <a:cubicBezTo>
                      <a:pt x="365760" y="2589664"/>
                      <a:pt x="318770" y="2565534"/>
                      <a:pt x="276860" y="2537594"/>
                    </a:cubicBezTo>
                    <a:cubicBezTo>
                      <a:pt x="234950" y="2508384"/>
                      <a:pt x="195580" y="2474094"/>
                      <a:pt x="162560" y="2435994"/>
                    </a:cubicBezTo>
                    <a:cubicBezTo>
                      <a:pt x="128270" y="2399164"/>
                      <a:pt x="97790" y="2355984"/>
                      <a:pt x="74930" y="2311534"/>
                    </a:cubicBezTo>
                    <a:cubicBezTo>
                      <a:pt x="50800" y="2265814"/>
                      <a:pt x="31750" y="2217554"/>
                      <a:pt x="19050" y="2168024"/>
                    </a:cubicBezTo>
                    <a:cubicBezTo>
                      <a:pt x="7620" y="2118494"/>
                      <a:pt x="0" y="2066424"/>
                      <a:pt x="0" y="2016894"/>
                    </a:cubicBezTo>
                    <a:cubicBezTo>
                      <a:pt x="0" y="1966094"/>
                      <a:pt x="17780" y="1864494"/>
                      <a:pt x="17780" y="1864494"/>
                    </a:cubicBezTo>
                  </a:path>
                </a:pathLst>
              </a:custGeom>
              <a:solidFill>
                <a:srgbClr val="FFEC00"/>
              </a:solidFill>
              <a:ln cap="sq">
                <a:noFill/>
                <a:prstDash val="solid"/>
                <a:miter/>
              </a:ln>
            </p:spPr>
          </p:sp>
        </p:grpSp>
        <p:sp>
          <p:nvSpPr>
            <p:cNvPr name="Freeform 12" id="12"/>
            <p:cNvSpPr/>
            <p:nvPr/>
          </p:nvSpPr>
          <p:spPr>
            <a:xfrm flipH="false" flipV="false" rot="0">
              <a:off x="0" y="0"/>
              <a:ext cx="11468834" cy="11370478"/>
            </a:xfrm>
            <a:custGeom>
              <a:avLst/>
              <a:gdLst/>
              <a:ahLst/>
              <a:cxnLst/>
              <a:rect r="r" b="b" t="t" l="l"/>
              <a:pathLst>
                <a:path h="11370478" w="11468834">
                  <a:moveTo>
                    <a:pt x="0" y="0"/>
                  </a:moveTo>
                  <a:lnTo>
                    <a:pt x="11468834" y="0"/>
                  </a:lnTo>
                  <a:lnTo>
                    <a:pt x="11468834" y="11370478"/>
                  </a:lnTo>
                  <a:lnTo>
                    <a:pt x="0" y="11370478"/>
                  </a:lnTo>
                  <a:lnTo>
                    <a:pt x="0" y="0"/>
                  </a:lnTo>
                  <a:close/>
                </a:path>
              </a:pathLst>
            </a:custGeom>
            <a:blipFill>
              <a:blip r:embed="rId3"/>
              <a:stretch>
                <a:fillRect l="0" t="-432" r="0" b="-432"/>
              </a:stretch>
            </a:blipFill>
          </p:spPr>
        </p:sp>
      </p:grpSp>
      <p:sp>
        <p:nvSpPr>
          <p:cNvPr name="TextBox 13" id="13"/>
          <p:cNvSpPr txBox="true"/>
          <p:nvPr/>
        </p:nvSpPr>
        <p:spPr>
          <a:xfrm rot="0">
            <a:off x="2184081" y="3976688"/>
            <a:ext cx="6771424" cy="2428875"/>
          </a:xfrm>
          <a:prstGeom prst="rect">
            <a:avLst/>
          </a:prstGeom>
        </p:spPr>
        <p:txBody>
          <a:bodyPr anchor="t" rtlCol="false" tIns="0" lIns="0" bIns="0" rIns="0">
            <a:spAutoFit/>
          </a:bodyPr>
          <a:lstStyle/>
          <a:p>
            <a:pPr algn="l">
              <a:lnSpc>
                <a:spcPts val="3840"/>
              </a:lnSpc>
            </a:pPr>
            <a:r>
              <a:rPr lang="en-US" sz="3200" spc="-80">
                <a:solidFill>
                  <a:srgbClr val="2B187D"/>
                </a:solidFill>
                <a:latin typeface="Cerebri"/>
                <a:ea typeface="Cerebri"/>
                <a:cs typeface="Cerebri"/>
                <a:sym typeface="Cerebri"/>
              </a:rPr>
              <a:t>We’re on a mission to make careers better for everyone. Get in touch to let us know how else we can help.</a:t>
            </a:r>
          </a:p>
          <a:p>
            <a:pPr algn="l">
              <a:lnSpc>
                <a:spcPts val="3840"/>
              </a:lnSpc>
            </a:pPr>
          </a:p>
          <a:p>
            <a:pPr algn="l">
              <a:lnSpc>
                <a:spcPts val="3840"/>
              </a:lnSpc>
            </a:pPr>
            <a:r>
              <a:rPr lang="en-US" sz="3200" spc="-80" u="sng">
                <a:solidFill>
                  <a:srgbClr val="2B187D"/>
                </a:solidFill>
                <a:latin typeface="Cerebri"/>
                <a:ea typeface="Cerebri"/>
                <a:cs typeface="Cerebri"/>
                <a:sym typeface="Cerebri"/>
              </a:rPr>
              <a:t>helenandsarah@squigglycareers.com</a:t>
            </a:r>
          </a:p>
        </p:txBody>
      </p:sp>
      <p:sp>
        <p:nvSpPr>
          <p:cNvPr name="TextBox 14" id="14"/>
          <p:cNvSpPr txBox="true"/>
          <p:nvPr/>
        </p:nvSpPr>
        <p:spPr>
          <a:xfrm rot="0">
            <a:off x="2184081" y="3038467"/>
            <a:ext cx="5832591" cy="609617"/>
          </a:xfrm>
          <a:prstGeom prst="rect">
            <a:avLst/>
          </a:prstGeom>
        </p:spPr>
        <p:txBody>
          <a:bodyPr anchor="t" rtlCol="false" tIns="0" lIns="0" bIns="0" rIns="0">
            <a:spAutoFit/>
          </a:bodyPr>
          <a:lstStyle/>
          <a:p>
            <a:pPr algn="l">
              <a:lnSpc>
                <a:spcPts val="4800"/>
              </a:lnSpc>
              <a:spcBef>
                <a:spcPct val="0"/>
              </a:spcBef>
            </a:pPr>
            <a:r>
              <a:rPr lang="en-US" b="true" sz="4000" spc="-80">
                <a:solidFill>
                  <a:srgbClr val="2B187D"/>
                </a:solidFill>
                <a:latin typeface="Cerebri Bold"/>
                <a:ea typeface="Cerebri Bold"/>
                <a:cs typeface="Cerebri Bold"/>
                <a:sym typeface="Cerebri Bold"/>
              </a:rPr>
              <a:t>How can we help?</a:t>
            </a:r>
          </a:p>
        </p:txBody>
      </p:sp>
      <p:grpSp>
        <p:nvGrpSpPr>
          <p:cNvPr name="Group 15" id="15"/>
          <p:cNvGrpSpPr/>
          <p:nvPr/>
        </p:nvGrpSpPr>
        <p:grpSpPr>
          <a:xfrm rot="0">
            <a:off x="9591732" y="2946713"/>
            <a:ext cx="8521840" cy="4282236"/>
            <a:chOff x="0" y="0"/>
            <a:chExt cx="11362453" cy="5709649"/>
          </a:xfrm>
        </p:grpSpPr>
        <p:sp>
          <p:nvSpPr>
            <p:cNvPr name="Freeform 16" id="16"/>
            <p:cNvSpPr/>
            <p:nvPr/>
          </p:nvSpPr>
          <p:spPr>
            <a:xfrm flipH="false" flipV="false" rot="0">
              <a:off x="0" y="0"/>
              <a:ext cx="11362453" cy="5709649"/>
            </a:xfrm>
            <a:custGeom>
              <a:avLst/>
              <a:gdLst/>
              <a:ahLst/>
              <a:cxnLst/>
              <a:rect r="r" b="b" t="t" l="l"/>
              <a:pathLst>
                <a:path h="5709649" w="11362453">
                  <a:moveTo>
                    <a:pt x="0" y="0"/>
                  </a:moveTo>
                  <a:lnTo>
                    <a:pt x="11362453" y="0"/>
                  </a:lnTo>
                  <a:lnTo>
                    <a:pt x="11362453" y="5709649"/>
                  </a:lnTo>
                  <a:lnTo>
                    <a:pt x="0" y="5709649"/>
                  </a:lnTo>
                  <a:lnTo>
                    <a:pt x="0" y="0"/>
                  </a:lnTo>
                  <a:close/>
                </a:path>
              </a:pathLst>
            </a:custGeom>
            <a:blipFill>
              <a:blip r:embed="rId4"/>
              <a:stretch>
                <a:fillRect l="-2410" t="0" r="-3887" b="0"/>
              </a:stretch>
            </a:blipFill>
          </p:spPr>
        </p:sp>
        <p:sp>
          <p:nvSpPr>
            <p:cNvPr name="TextBox 17" id="17"/>
            <p:cNvSpPr txBox="true"/>
            <p:nvPr/>
          </p:nvSpPr>
          <p:spPr>
            <a:xfrm rot="0">
              <a:off x="1809640" y="4785565"/>
              <a:ext cx="7743173" cy="924083"/>
            </a:xfrm>
            <a:prstGeom prst="rect">
              <a:avLst/>
            </a:prstGeom>
          </p:spPr>
          <p:txBody>
            <a:bodyPr anchor="t" rtlCol="false" tIns="0" lIns="0" bIns="0" rIns="0">
              <a:spAutoFit/>
            </a:bodyPr>
            <a:lstStyle/>
            <a:p>
              <a:pPr algn="ctr">
                <a:lnSpc>
                  <a:spcPts val="5899"/>
                </a:lnSpc>
              </a:pPr>
              <a:r>
                <a:rPr lang="en-US" sz="4214" b="true">
                  <a:solidFill>
                    <a:srgbClr val="00CEB8"/>
                  </a:solidFill>
                  <a:latin typeface="Cerebri Bold"/>
                  <a:ea typeface="Cerebri Bold"/>
                  <a:cs typeface="Cerebri Bold"/>
                  <a:sym typeface="Cerebri Bold"/>
                </a:rPr>
                <a:t>squigglycareers.com</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495425"/>
          </a:xfrm>
          <a:custGeom>
            <a:avLst/>
            <a:gdLst/>
            <a:ahLst/>
            <a:cxnLst/>
            <a:rect r="r" b="b" t="t" l="l"/>
            <a:pathLst>
              <a:path h="1495425" w="18288000">
                <a:moveTo>
                  <a:pt x="0" y="0"/>
                </a:moveTo>
                <a:lnTo>
                  <a:pt x="18288000" y="0"/>
                </a:lnTo>
                <a:lnTo>
                  <a:pt x="18288000" y="1495425"/>
                </a:lnTo>
                <a:lnTo>
                  <a:pt x="0" y="1495425"/>
                </a:lnTo>
                <a:lnTo>
                  <a:pt x="0" y="0"/>
                </a:lnTo>
                <a:close/>
              </a:path>
            </a:pathLst>
          </a:custGeom>
          <a:blipFill>
            <a:blip r:embed="rId2"/>
            <a:stretch>
              <a:fillRect l="0" t="-88407" r="0" b="-676305"/>
            </a:stretch>
          </a:blipFill>
        </p:spPr>
      </p:sp>
      <p:sp>
        <p:nvSpPr>
          <p:cNvPr name="Freeform 3" id="3"/>
          <p:cNvSpPr/>
          <p:nvPr/>
        </p:nvSpPr>
        <p:spPr>
          <a:xfrm flipH="false" flipV="false" rot="0">
            <a:off x="15709759" y="288855"/>
            <a:ext cx="2578241" cy="1108182"/>
          </a:xfrm>
          <a:custGeom>
            <a:avLst/>
            <a:gdLst/>
            <a:ahLst/>
            <a:cxnLst/>
            <a:rect r="r" b="b" t="t" l="l"/>
            <a:pathLst>
              <a:path h="1108182" w="2578241">
                <a:moveTo>
                  <a:pt x="0" y="0"/>
                </a:moveTo>
                <a:lnTo>
                  <a:pt x="2578241" y="0"/>
                </a:lnTo>
                <a:lnTo>
                  <a:pt x="2578241" y="1108182"/>
                </a:lnTo>
                <a:lnTo>
                  <a:pt x="0" y="1108182"/>
                </a:lnTo>
                <a:lnTo>
                  <a:pt x="0" y="0"/>
                </a:lnTo>
                <a:close/>
              </a:path>
            </a:pathLst>
          </a:custGeom>
          <a:blipFill>
            <a:blip r:embed="rId3"/>
            <a:stretch>
              <a:fillRect l="0" t="-4991" r="0" b="-4991"/>
            </a:stretch>
          </a:blipFill>
        </p:spPr>
      </p:sp>
      <p:sp>
        <p:nvSpPr>
          <p:cNvPr name="Freeform 4" id="4"/>
          <p:cNvSpPr/>
          <p:nvPr/>
        </p:nvSpPr>
        <p:spPr>
          <a:xfrm flipH="false" flipV="false" rot="-363163">
            <a:off x="695391" y="1589655"/>
            <a:ext cx="8181843" cy="8181843"/>
          </a:xfrm>
          <a:custGeom>
            <a:avLst/>
            <a:gdLst/>
            <a:ahLst/>
            <a:cxnLst/>
            <a:rect r="r" b="b" t="t" l="l"/>
            <a:pathLst>
              <a:path h="8181843" w="8181843">
                <a:moveTo>
                  <a:pt x="0" y="0"/>
                </a:moveTo>
                <a:lnTo>
                  <a:pt x="8181843" y="0"/>
                </a:lnTo>
                <a:lnTo>
                  <a:pt x="8181843" y="8181844"/>
                </a:lnTo>
                <a:lnTo>
                  <a:pt x="0" y="8181844"/>
                </a:lnTo>
                <a:lnTo>
                  <a:pt x="0" y="0"/>
                </a:lnTo>
                <a:close/>
              </a:path>
            </a:pathLst>
          </a:custGeom>
          <a:blipFill>
            <a:blip r:embed="rId4"/>
            <a:stretch>
              <a:fillRect l="0" t="0" r="0" b="0"/>
            </a:stretch>
          </a:blipFill>
        </p:spPr>
      </p:sp>
      <p:grpSp>
        <p:nvGrpSpPr>
          <p:cNvPr name="Group 5" id="5"/>
          <p:cNvGrpSpPr/>
          <p:nvPr/>
        </p:nvGrpSpPr>
        <p:grpSpPr>
          <a:xfrm rot="0">
            <a:off x="0" y="0"/>
            <a:ext cx="571500" cy="571500"/>
            <a:chOff x="0" y="0"/>
            <a:chExt cx="150519" cy="150519"/>
          </a:xfrm>
        </p:grpSpPr>
        <p:sp>
          <p:nvSpPr>
            <p:cNvPr name="Freeform 6" id="6"/>
            <p:cNvSpPr/>
            <p:nvPr/>
          </p:nvSpPr>
          <p:spPr>
            <a:xfrm flipH="false" flipV="false" rot="0">
              <a:off x="0" y="0"/>
              <a:ext cx="150519" cy="150519"/>
            </a:xfrm>
            <a:custGeom>
              <a:avLst/>
              <a:gdLst/>
              <a:ahLst/>
              <a:cxnLst/>
              <a:rect r="r" b="b" t="t" l="l"/>
              <a:pathLst>
                <a:path h="150519" w="150519">
                  <a:moveTo>
                    <a:pt x="0" y="0"/>
                  </a:moveTo>
                  <a:lnTo>
                    <a:pt x="150519" y="0"/>
                  </a:lnTo>
                  <a:lnTo>
                    <a:pt x="150519" y="150519"/>
                  </a:lnTo>
                  <a:lnTo>
                    <a:pt x="0" y="150519"/>
                  </a:lnTo>
                  <a:close/>
                </a:path>
              </a:pathLst>
            </a:custGeom>
            <a:solidFill>
              <a:srgbClr val="FFEC00"/>
            </a:solidFill>
          </p:spPr>
        </p:sp>
        <p:sp>
          <p:nvSpPr>
            <p:cNvPr name="TextBox 7" id="7"/>
            <p:cNvSpPr txBox="true"/>
            <p:nvPr/>
          </p:nvSpPr>
          <p:spPr>
            <a:xfrm>
              <a:off x="0" y="0"/>
              <a:ext cx="150519" cy="150519"/>
            </a:xfrm>
            <a:prstGeom prst="rect">
              <a:avLst/>
            </a:prstGeom>
          </p:spPr>
          <p:txBody>
            <a:bodyPr anchor="ctr" rtlCol="false" tIns="50800" lIns="50800" bIns="50800" rIns="50800"/>
            <a:lstStyle/>
            <a:p>
              <a:pPr algn="ctr">
                <a:lnSpc>
                  <a:spcPts val="3120"/>
                </a:lnSpc>
              </a:pPr>
            </a:p>
          </p:txBody>
        </p:sp>
      </p:grpSp>
      <p:sp>
        <p:nvSpPr>
          <p:cNvPr name="TextBox 8" id="8"/>
          <p:cNvSpPr txBox="true"/>
          <p:nvPr/>
        </p:nvSpPr>
        <p:spPr>
          <a:xfrm rot="0">
            <a:off x="571500" y="571500"/>
            <a:ext cx="2646164" cy="609600"/>
          </a:xfrm>
          <a:prstGeom prst="rect">
            <a:avLst/>
          </a:prstGeom>
        </p:spPr>
        <p:txBody>
          <a:bodyPr anchor="t" rtlCol="false" tIns="0" lIns="0" bIns="0" rIns="0">
            <a:spAutoFit/>
          </a:bodyPr>
          <a:lstStyle/>
          <a:p>
            <a:pPr algn="l">
              <a:lnSpc>
                <a:spcPts val="4800"/>
              </a:lnSpc>
            </a:pPr>
            <a:r>
              <a:rPr lang="en-US" sz="4000" spc="-80" b="true">
                <a:solidFill>
                  <a:srgbClr val="2B187D"/>
                </a:solidFill>
                <a:latin typeface="Cerebri Bold"/>
                <a:ea typeface="Cerebri Bold"/>
                <a:cs typeface="Cerebri Bold"/>
                <a:sym typeface="Cerebri Bold"/>
              </a:rPr>
              <a:t>References</a:t>
            </a:r>
          </a:p>
        </p:txBody>
      </p:sp>
      <p:sp>
        <p:nvSpPr>
          <p:cNvPr name="TextBox 9" id="9"/>
          <p:cNvSpPr txBox="true"/>
          <p:nvPr/>
        </p:nvSpPr>
        <p:spPr>
          <a:xfrm rot="0">
            <a:off x="9648825" y="2038218"/>
            <a:ext cx="8067675" cy="7197725"/>
          </a:xfrm>
          <a:prstGeom prst="rect">
            <a:avLst/>
          </a:prstGeom>
        </p:spPr>
        <p:txBody>
          <a:bodyPr anchor="t" rtlCol="false" tIns="0" lIns="0" bIns="0" rIns="0">
            <a:spAutoFit/>
          </a:bodyPr>
          <a:lstStyle/>
          <a:p>
            <a:pPr algn="l">
              <a:lnSpc>
                <a:spcPts val="2999"/>
              </a:lnSpc>
            </a:pPr>
            <a:r>
              <a:rPr lang="en-US" b="true" sz="2399" spc="-59">
                <a:solidFill>
                  <a:srgbClr val="2B187D"/>
                </a:solidFill>
                <a:latin typeface="Cerebri Bold"/>
                <a:ea typeface="Cerebri Bold"/>
                <a:cs typeface="Cerebri Bold"/>
                <a:sym typeface="Cerebri Bold"/>
              </a:rPr>
              <a:t>People starting work today will have twice as many jobs over their careers compared to 15 years ago</a:t>
            </a:r>
          </a:p>
          <a:p>
            <a:pPr algn="l">
              <a:lnSpc>
                <a:spcPts val="2000"/>
              </a:lnSpc>
            </a:pPr>
            <a:r>
              <a:rPr lang="en-US" sz="1600" i="true" spc="-40">
                <a:solidFill>
                  <a:srgbClr val="2B187D"/>
                </a:solidFill>
                <a:latin typeface="Cerebri Italics"/>
                <a:ea typeface="Cerebri Italics"/>
                <a:cs typeface="Cerebri Italics"/>
                <a:sym typeface="Cerebri Italics"/>
              </a:rPr>
              <a:t>https://www.thetimes.com/article/thousands-of-over-50s-are-choosing-to-embark-on-a-second-career-in-an-entirely-new-field-s58wqhht3</a:t>
            </a:r>
          </a:p>
          <a:p>
            <a:pPr algn="l">
              <a:lnSpc>
                <a:spcPts val="2500"/>
              </a:lnSpc>
            </a:pPr>
          </a:p>
          <a:p>
            <a:pPr algn="l">
              <a:lnSpc>
                <a:spcPts val="2999"/>
              </a:lnSpc>
            </a:pPr>
            <a:r>
              <a:rPr lang="en-US" b="true" sz="2399" spc="-59">
                <a:solidFill>
                  <a:srgbClr val="2B187D"/>
                </a:solidFill>
                <a:latin typeface="Cerebri Bold"/>
                <a:ea typeface="Cerebri Bold"/>
                <a:cs typeface="Cerebri Bold"/>
                <a:sym typeface="Cerebri Bold"/>
              </a:rPr>
              <a:t>85% of the jobs that will exist in 2030 haven’t been invented yet</a:t>
            </a:r>
          </a:p>
          <a:p>
            <a:pPr algn="l">
              <a:lnSpc>
                <a:spcPts val="2000"/>
              </a:lnSpc>
            </a:pPr>
            <a:r>
              <a:rPr lang="en-US" sz="1600" i="true" spc="-40">
                <a:solidFill>
                  <a:srgbClr val="2B187D"/>
                </a:solidFill>
                <a:latin typeface="Cerebri Italics"/>
                <a:ea typeface="Cerebri Italics"/>
                <a:cs typeface="Cerebri Italics"/>
                <a:sym typeface="Cerebri Italics"/>
              </a:rPr>
              <a:t>https://www.dell.com/en-us/dt/perspectives/realizing-2030.htm</a:t>
            </a:r>
            <a:r>
              <a:rPr lang="en-US" b="true" sz="1600" i="true" spc="-40">
                <a:solidFill>
                  <a:srgbClr val="2B187D"/>
                </a:solidFill>
                <a:latin typeface="Cerebri Bold Italics"/>
                <a:ea typeface="Cerebri Bold Italics"/>
                <a:cs typeface="Cerebri Bold Italics"/>
                <a:sym typeface="Cerebri Bold Italics"/>
              </a:rPr>
              <a:t> </a:t>
            </a:r>
          </a:p>
          <a:p>
            <a:pPr algn="l">
              <a:lnSpc>
                <a:spcPts val="2500"/>
              </a:lnSpc>
            </a:pPr>
          </a:p>
          <a:p>
            <a:pPr algn="l">
              <a:lnSpc>
                <a:spcPts val="2999"/>
              </a:lnSpc>
            </a:pPr>
            <a:r>
              <a:rPr lang="en-US" b="true" sz="2399" spc="-59">
                <a:solidFill>
                  <a:srgbClr val="2B187D"/>
                </a:solidFill>
                <a:latin typeface="Cerebri Bold"/>
                <a:ea typeface="Cerebri Bold"/>
                <a:cs typeface="Cerebri Bold"/>
                <a:sym typeface="Cerebri Bold"/>
              </a:rPr>
              <a:t>When organisations support people to ‘Squiggle &amp; Stay’ employees stay for twice as long</a:t>
            </a:r>
          </a:p>
          <a:p>
            <a:pPr algn="l">
              <a:lnSpc>
                <a:spcPts val="1999"/>
              </a:lnSpc>
            </a:pPr>
            <a:r>
              <a:rPr lang="en-US" sz="1599" i="true" spc="-39">
                <a:solidFill>
                  <a:srgbClr val="2B187D"/>
                </a:solidFill>
                <a:latin typeface="Cerebri Italics"/>
                <a:ea typeface="Cerebri Italics"/>
                <a:cs typeface="Cerebri Italics"/>
                <a:sym typeface="Cerebri Italics"/>
              </a:rPr>
              <a:t>https://learning.linkedin.com/content/dam/me/business/en-us/amp/learning-solutions/images/wlr-2024/LinkedIn-Workplace-Learning-Report-2024.pdf</a:t>
            </a:r>
          </a:p>
          <a:p>
            <a:pPr algn="l">
              <a:lnSpc>
                <a:spcPts val="2500"/>
              </a:lnSpc>
            </a:pPr>
          </a:p>
          <a:p>
            <a:pPr algn="l">
              <a:lnSpc>
                <a:spcPts val="2999"/>
              </a:lnSpc>
            </a:pPr>
            <a:r>
              <a:rPr lang="en-US" b="true" sz="2399" spc="-59">
                <a:solidFill>
                  <a:srgbClr val="2B187D"/>
                </a:solidFill>
                <a:latin typeface="Cerebri Bold"/>
                <a:ea typeface="Cerebri Bold"/>
                <a:cs typeface="Cerebri Bold"/>
                <a:sym typeface="Cerebri Bold"/>
              </a:rPr>
              <a:t>Nearly 50% of people say that would leave an organisation where they can’t progress in some way</a:t>
            </a:r>
          </a:p>
          <a:p>
            <a:pPr algn="l">
              <a:lnSpc>
                <a:spcPts val="2000"/>
              </a:lnSpc>
            </a:pPr>
            <a:r>
              <a:rPr lang="en-US" sz="1600" i="true" spc="-40">
                <a:solidFill>
                  <a:srgbClr val="2B187D"/>
                </a:solidFill>
                <a:latin typeface="Cerebri Italics"/>
                <a:ea typeface="Cerebri Italics"/>
                <a:cs typeface="Cerebri Italics"/>
                <a:sym typeface="Cerebri Italics"/>
              </a:rPr>
              <a:t>https://www.pwc.co.uk/services/human-resource-services/insights/uk-hopes-and-fears-survey.html</a:t>
            </a:r>
          </a:p>
          <a:p>
            <a:pPr algn="l">
              <a:lnSpc>
                <a:spcPts val="2500"/>
              </a:lnSpc>
            </a:pPr>
          </a:p>
          <a:p>
            <a:pPr algn="l">
              <a:lnSpc>
                <a:spcPts val="2999"/>
              </a:lnSpc>
            </a:pPr>
            <a:r>
              <a:rPr lang="en-US" b="true" sz="2399" spc="-59">
                <a:solidFill>
                  <a:srgbClr val="2B187D"/>
                </a:solidFill>
                <a:latin typeface="Cerebri Bold"/>
                <a:ea typeface="Cerebri Bold"/>
                <a:cs typeface="Cerebri Bold"/>
                <a:sym typeface="Cerebri Bold"/>
              </a:rPr>
              <a:t>88% of employers prefer people with varied skills and experiences versus a traditional career path</a:t>
            </a:r>
          </a:p>
          <a:p>
            <a:pPr algn="l">
              <a:lnSpc>
                <a:spcPts val="2000"/>
              </a:lnSpc>
            </a:pPr>
            <a:r>
              <a:rPr lang="en-US" sz="1600" spc="-40">
                <a:solidFill>
                  <a:srgbClr val="2B187D"/>
                </a:solidFill>
                <a:latin typeface="Cerebri"/>
                <a:ea typeface="Cerebri"/>
                <a:cs typeface="Cerebri"/>
                <a:sym typeface="Cerebri"/>
              </a:rPr>
              <a:t>https://www.familyfriendlyworking.co.uk/2024/08/04/88-of-employers-prefer-jack-of-all-trades-professionals-over-those-who-follow-traditional-routes/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DAGjeRmLXjc</dc:identifier>
  <dcterms:modified xsi:type="dcterms:W3CDTF">2011-08-01T06:04:30Z</dcterms:modified>
  <cp:revision>1</cp:revision>
  <dc:title>Squiggly Careers Company Toolkit</dc:title>
</cp:coreProperties>
</file>